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8" r:id="rId3"/>
    <p:sldId id="336" r:id="rId4"/>
    <p:sldId id="356" r:id="rId5"/>
    <p:sldId id="366" r:id="rId6"/>
    <p:sldId id="371" r:id="rId7"/>
    <p:sldId id="381" r:id="rId8"/>
    <p:sldId id="379" r:id="rId9"/>
    <p:sldId id="385" r:id="rId10"/>
    <p:sldId id="380" r:id="rId11"/>
    <p:sldId id="374" r:id="rId12"/>
    <p:sldId id="376" r:id="rId13"/>
    <p:sldId id="378" r:id="rId14"/>
    <p:sldId id="38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7D02"/>
    <a:srgbClr val="38A3B2"/>
    <a:srgbClr val="000000"/>
    <a:srgbClr val="969696"/>
    <a:srgbClr val="80808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06" autoAdjust="0"/>
    <p:restoredTop sz="95093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rgbClr val="38A3B2"/>
            </a:solidFill>
          </c:spPr>
          <c:dLbls>
            <c:dLbl>
              <c:idx val="0"/>
              <c:layout>
                <c:manualLayout>
                  <c:x val="-5.4012345679012384E-2"/>
                  <c:y val="-3.2258064516129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2529E-3"/>
                  <c:y val="-2.41935483870968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04938271605537E-2"/>
                  <c:y val="-7.25806451612903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295</c:v>
                </c:pt>
                <c:pt idx="1">
                  <c:v>288.89999999999969</c:v>
                </c:pt>
                <c:pt idx="2">
                  <c:v>295.39999999999969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7777777777779188E-2"/>
                  <c:y val="-3.7634408602151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565E-2"/>
                  <c:y val="-3.2258064516129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493827160494838E-2"/>
                  <c:y val="-3.49462365591398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295</c:v>
                </c:pt>
                <c:pt idx="1">
                  <c:v>288.89999999999969</c:v>
                </c:pt>
                <c:pt idx="2">
                  <c:v>295.39999999999969</c:v>
                </c:pt>
              </c:numCache>
            </c:numRef>
          </c:val>
        </c:ser>
        <c:dLbls>
          <c:showVal val="1"/>
        </c:dLbls>
        <c:shape val="box"/>
        <c:axId val="123727232"/>
        <c:axId val="123776000"/>
        <c:axId val="0"/>
      </c:bar3DChart>
      <c:catAx>
        <c:axId val="123727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3776000"/>
        <c:crosses val="autoZero"/>
        <c:auto val="1"/>
        <c:lblAlgn val="ctr"/>
        <c:lblOffset val="100"/>
      </c:catAx>
      <c:valAx>
        <c:axId val="123776000"/>
        <c:scaling>
          <c:orientation val="minMax"/>
        </c:scaling>
        <c:delete val="1"/>
        <c:axPos val="l"/>
        <c:numFmt formatCode="General" sourceLinked="1"/>
        <c:tickLblPos val="none"/>
        <c:crossAx val="1237272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0801762987174225E-2"/>
          <c:y val="9.2069892473118295E-2"/>
          <c:w val="0.80581785767346481"/>
          <c:h val="0.8158602150537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spPr>
              <a:solidFill>
                <a:srgbClr val="38A3B2"/>
              </a:solidFill>
            </c:spPr>
          </c:dPt>
          <c:dPt>
            <c:idx val="3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Транспортный налог</c:v>
                </c:pt>
                <c:pt idx="1">
                  <c:v>НДФЛ</c:v>
                </c:pt>
                <c:pt idx="2">
                  <c:v>Неналоговые доходы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</c:v>
                </c:pt>
                <c:pt idx="1">
                  <c:v>26.4</c:v>
                </c:pt>
                <c:pt idx="2">
                  <c:v>11.8</c:v>
                </c:pt>
                <c:pt idx="3">
                  <c:v>3.3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338037933937473"/>
          <c:y val="9.2069892473118295E-2"/>
          <c:w val="0.80581785767346481"/>
          <c:h val="0.8158602150537636"/>
        </c:manualLayout>
      </c:layout>
      <c:pie3D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spPr>
              <a:solidFill>
                <a:srgbClr val="38A3B2"/>
              </a:solidFill>
            </c:spPr>
          </c:dPt>
          <c:dPt>
            <c:idx val="3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Транспортный налог</c:v>
                </c:pt>
                <c:pt idx="1">
                  <c:v>НДФЛ</c:v>
                </c:pt>
                <c:pt idx="2">
                  <c:v>Неналоговые доходы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</c:v>
                </c:pt>
                <c:pt idx="1">
                  <c:v>30.1</c:v>
                </c:pt>
                <c:pt idx="2">
                  <c:v>13.2</c:v>
                </c:pt>
                <c:pt idx="3">
                  <c:v>3.8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spPr>
              <a:solidFill>
                <a:srgbClr val="38A3B2"/>
              </a:solidFill>
            </c:spPr>
          </c:dPt>
          <c:dPt>
            <c:idx val="3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Транспортный налог</c:v>
                </c:pt>
                <c:pt idx="1">
                  <c:v>НДФЛ</c:v>
                </c:pt>
                <c:pt idx="2">
                  <c:v>Неналоговые доходы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</c:v>
                </c:pt>
                <c:pt idx="1">
                  <c:v>30.1</c:v>
                </c:pt>
                <c:pt idx="2">
                  <c:v>13.2</c:v>
                </c:pt>
                <c:pt idx="3">
                  <c:v>3.8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4319927663321198E-3"/>
          <c:y val="8.9585466180664899E-3"/>
          <c:w val="0.96224807957034764"/>
          <c:h val="0.934303991467513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D07D02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38A3B2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НАЦИОНАЛЬНАЯ ЭКОНОМИКА</c:v>
                </c:pt>
                <c:pt idx="3">
                  <c:v>СМИ</c:v>
                </c:pt>
                <c:pt idx="4">
                  <c:v>ЖИЛИЩНО-КОММУНАЛЬНОЕ ХОЗЯЙСТВО</c:v>
                </c:pt>
                <c:pt idx="5">
                  <c:v>Национальная безопасность и правоохранительная деятельность</c:v>
                </c:pt>
                <c:pt idx="6">
                  <c:v>ОБЩЕГОСУДАРСТВЕННЫЕ ВОПРОСЫ</c:v>
                </c:pt>
                <c:pt idx="7">
                  <c:v>КУЛЬТУРА И КИНЕМАТОГРАФИЯ</c:v>
                </c:pt>
                <c:pt idx="8">
                  <c:v>ФИС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13.8</c:v>
                </c:pt>
                <c:pt idx="1">
                  <c:v>171.3</c:v>
                </c:pt>
                <c:pt idx="2">
                  <c:v>23</c:v>
                </c:pt>
                <c:pt idx="3">
                  <c:v>0.8</c:v>
                </c:pt>
                <c:pt idx="4">
                  <c:v>20.8</c:v>
                </c:pt>
                <c:pt idx="5">
                  <c:v>6.9</c:v>
                </c:pt>
                <c:pt idx="6">
                  <c:v>38.700000000000003</c:v>
                </c:pt>
                <c:pt idx="7">
                  <c:v>17.8</c:v>
                </c:pt>
                <c:pt idx="8">
                  <c:v>1.9000000000000001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4662163340896524E-2"/>
          <c:y val="7.3031654767079388E-2"/>
          <c:w val="0.68660862750788243"/>
          <c:h val="0.59922491295871505"/>
        </c:manualLayout>
      </c:layout>
      <c:bar3DChart>
        <c:barDir val="col"/>
        <c:grouping val="stacked"/>
        <c:ser>
          <c:idx val="0"/>
          <c:order val="0"/>
          <c:tx>
            <c:strRef>
              <c:f>Лист3!$A$6</c:f>
              <c:strCache>
                <c:ptCount val="1"/>
                <c:pt idx="0">
                  <c:v>Расходы на благоустройство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182878670046801E-2"/>
                  <c:y val="2.81485604980101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25051670108642E-2"/>
                  <c:y val="2.40318344449916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873578785093702E-3"/>
                  <c:y val="1.00138469018683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118377113286769E-2"/>
                  <c:y val="1.197651499175852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Лист3!$B$5:$G$5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Лист3!$B$6:$G$6</c:f>
              <c:numCache>
                <c:formatCode>#,##0.0</c:formatCode>
                <c:ptCount val="3"/>
                <c:pt idx="0">
                  <c:v>6.5</c:v>
                </c:pt>
                <c:pt idx="1">
                  <c:v>4.0999999999999996</c:v>
                </c:pt>
                <c:pt idx="2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Лист3!$A$7</c:f>
              <c:strCache>
                <c:ptCount val="1"/>
                <c:pt idx="0">
                  <c:v>Ремонт и содержание дорог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3400370574068681E-2"/>
                  <c:y val="-8.789388567392950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67568984529726E-2"/>
                  <c:y val="-1.80221281843781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75345163668683E-2"/>
                  <c:y val="-1.52424458775986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118377113286773E-2"/>
                  <c:y val="-1.168165628593643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660779656255558E-2"/>
                  <c:y val="7.008993771561783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Лист3!$B$5:$G$5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Лист3!$B$7:$G$7</c:f>
              <c:numCache>
                <c:formatCode>#,##0.0</c:formatCode>
                <c:ptCount val="3"/>
                <c:pt idx="0">
                  <c:v>15.6</c:v>
                </c:pt>
                <c:pt idx="1">
                  <c:v>12.5</c:v>
                </c:pt>
                <c:pt idx="2">
                  <c:v>12.9</c:v>
                </c:pt>
              </c:numCache>
            </c:numRef>
          </c:val>
        </c:ser>
        <c:dLbls>
          <c:showVal val="1"/>
        </c:dLbls>
        <c:gapWidth val="50"/>
        <c:gapDepth val="95"/>
        <c:shape val="cylinder"/>
        <c:axId val="123980416"/>
        <c:axId val="132967424"/>
        <c:axId val="0"/>
      </c:bar3DChart>
      <c:catAx>
        <c:axId val="1239804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latin typeface="+mn-lt"/>
                <a:cs typeface="Times New Roman" pitchFamily="18" charset="0"/>
              </a:defRPr>
            </a:pPr>
            <a:endParaRPr lang="ru-RU"/>
          </a:p>
        </c:txPr>
        <c:crossAx val="132967424"/>
        <c:crosses val="autoZero"/>
        <c:auto val="1"/>
        <c:lblAlgn val="ctr"/>
        <c:lblOffset val="100"/>
      </c:catAx>
      <c:valAx>
        <c:axId val="132967424"/>
        <c:scaling>
          <c:orientation val="minMax"/>
        </c:scaling>
        <c:delete val="1"/>
        <c:axPos val="l"/>
        <c:numFmt formatCode="#,##0.0" sourceLinked="1"/>
        <c:tickLblPos val="none"/>
        <c:crossAx val="123980416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 b="1">
                <a:latin typeface="+mn-lt"/>
                <a:cs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2000" b="1">
                <a:latin typeface="+mn-lt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9064800880710463E-2"/>
          <c:y val="0.81115448232133069"/>
          <c:w val="0.639358138351937"/>
          <c:h val="0.14158446698599741"/>
        </c:manualLayout>
      </c:layout>
      <c:txPr>
        <a:bodyPr/>
        <a:lstStyle/>
        <a:p>
          <a:pPr>
            <a:defRPr sz="2000" b="1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7A7EB-7EBE-49A3-93E8-373CC2B9D496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8E4432-2141-4BDB-83E6-299552D74223}">
      <dgm:prSet phldrT="[Текст]" custT="1"/>
      <dgm:spPr/>
      <dgm:t>
        <a:bodyPr/>
        <a:lstStyle/>
        <a:p>
          <a:pPr algn="r"/>
          <a:endParaRPr lang="ru-RU" sz="1800" b="1" dirty="0" smtClean="0"/>
        </a:p>
        <a:p>
          <a:pPr algn="r"/>
          <a:r>
            <a:rPr lang="ru-RU" sz="1800" b="1" dirty="0" smtClean="0"/>
            <a:t>2020 г.(факт) – 223,1 млн.рублей</a:t>
          </a:r>
        </a:p>
        <a:p>
          <a:pPr algn="r"/>
          <a:r>
            <a:rPr lang="ru-RU" sz="1800" b="1" dirty="0" smtClean="0"/>
            <a:t>2021 г.(прогноз) –216,9 млн.рублей</a:t>
          </a:r>
        </a:p>
        <a:p>
          <a:pPr algn="r"/>
          <a:r>
            <a:rPr lang="ru-RU" sz="1800" b="1" dirty="0" smtClean="0"/>
            <a:t>2022 г.(план) – 204,8 млн.рублей</a:t>
          </a:r>
        </a:p>
        <a:p>
          <a:pPr algn="l"/>
          <a:r>
            <a:rPr lang="ru-RU" sz="1800" b="1" dirty="0" smtClean="0"/>
            <a:t> 2023 г.(план) –203,2 млн.рублей</a:t>
          </a:r>
        </a:p>
        <a:p>
          <a:pPr algn="l"/>
          <a:r>
            <a:rPr lang="ru-RU" sz="1800" b="1" dirty="0" smtClean="0"/>
            <a:t>        2024 г.(план) – 202,6 млн.рублей</a:t>
          </a:r>
        </a:p>
        <a:p>
          <a:pPr algn="r"/>
          <a:endParaRPr lang="ru-RU" sz="1800" b="1" dirty="0" smtClean="0"/>
        </a:p>
        <a:p>
          <a:pPr algn="r"/>
          <a:endParaRPr lang="ru-RU" sz="1800" b="1" dirty="0" smtClean="0"/>
        </a:p>
      </dgm:t>
    </dgm:pt>
    <dgm:pt modelId="{4A2641FC-A1D7-4E8F-B814-E7EB50979BF2}" type="parTrans" cxnId="{54C88FC7-049C-4A81-A8B2-8A7CD364B4F4}">
      <dgm:prSet/>
      <dgm:spPr/>
      <dgm:t>
        <a:bodyPr/>
        <a:lstStyle/>
        <a:p>
          <a:endParaRPr lang="ru-RU" sz="1800"/>
        </a:p>
      </dgm:t>
    </dgm:pt>
    <dgm:pt modelId="{C7B29301-1624-4BFE-B0DA-E2B3A76D6A14}" type="sibTrans" cxnId="{54C88FC7-049C-4A81-A8B2-8A7CD364B4F4}">
      <dgm:prSet/>
      <dgm:spPr/>
      <dgm:t>
        <a:bodyPr/>
        <a:lstStyle/>
        <a:p>
          <a:endParaRPr lang="ru-RU" sz="1800"/>
        </a:p>
      </dgm:t>
    </dgm:pt>
    <dgm:pt modelId="{D3F9469D-14A2-47AA-BD21-8F5550D93562}" type="pres">
      <dgm:prSet presAssocID="{9B57A7EB-7EBE-49A3-93E8-373CC2B9D49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9A36B-8E41-45A0-878E-23767AD628A4}" type="pres">
      <dgm:prSet presAssocID="{9B57A7EB-7EBE-49A3-93E8-373CC2B9D496}" presName="arrow" presStyleLbl="bgShp" presStyleIdx="0" presStyleCnt="1" custLinFactNeighborX="910" custLinFactNeighborY="34272"/>
      <dgm:spPr/>
      <dgm:t>
        <a:bodyPr/>
        <a:lstStyle/>
        <a:p>
          <a:endParaRPr lang="ru-RU"/>
        </a:p>
      </dgm:t>
    </dgm:pt>
    <dgm:pt modelId="{973B832C-3EB8-41E5-9F6B-5FEBE0F6BE77}" type="pres">
      <dgm:prSet presAssocID="{9B57A7EB-7EBE-49A3-93E8-373CC2B9D496}" presName="arrowDiagram1" presStyleCnt="0">
        <dgm:presLayoutVars>
          <dgm:bulletEnabled val="1"/>
        </dgm:presLayoutVars>
      </dgm:prSet>
      <dgm:spPr/>
    </dgm:pt>
    <dgm:pt modelId="{D6E43E9A-5E2C-437B-A7DD-91C9FAFFCFAA}" type="pres">
      <dgm:prSet presAssocID="{A58E4432-2141-4BDB-83E6-299552D74223}" presName="bullet1" presStyleLbl="node1" presStyleIdx="0" presStyleCnt="1" custLinFactNeighborX="2825" custLinFactNeighborY="22397"/>
      <dgm:spPr/>
    </dgm:pt>
    <dgm:pt modelId="{016DCCB4-BBCF-43FF-8C7E-DC20AC571F46}" type="pres">
      <dgm:prSet presAssocID="{A58E4432-2141-4BDB-83E6-299552D74223}" presName="textBox1" presStyleLbl="revTx" presStyleIdx="0" presStyleCnt="1" custScaleX="170640" custScaleY="80654" custLinFactNeighborX="32094" custLinFactNeighborY="14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88FC7-049C-4A81-A8B2-8A7CD364B4F4}" srcId="{9B57A7EB-7EBE-49A3-93E8-373CC2B9D496}" destId="{A58E4432-2141-4BDB-83E6-299552D74223}" srcOrd="0" destOrd="0" parTransId="{4A2641FC-A1D7-4E8F-B814-E7EB50979BF2}" sibTransId="{C7B29301-1624-4BFE-B0DA-E2B3A76D6A14}"/>
    <dgm:cxn modelId="{1DD5856D-55EC-498B-AD9C-FF770D2C0DC6}" type="presOf" srcId="{9B57A7EB-7EBE-49A3-93E8-373CC2B9D496}" destId="{D3F9469D-14A2-47AA-BD21-8F5550D93562}" srcOrd="0" destOrd="0" presId="urn:microsoft.com/office/officeart/2005/8/layout/arrow2"/>
    <dgm:cxn modelId="{7551A694-6691-4501-BF76-3403FF7406AB}" type="presOf" srcId="{A58E4432-2141-4BDB-83E6-299552D74223}" destId="{016DCCB4-BBCF-43FF-8C7E-DC20AC571F46}" srcOrd="0" destOrd="0" presId="urn:microsoft.com/office/officeart/2005/8/layout/arrow2"/>
    <dgm:cxn modelId="{5391F0DA-7929-4874-82FA-30BBB27AB34E}" type="presParOf" srcId="{D3F9469D-14A2-47AA-BD21-8F5550D93562}" destId="{4E29A36B-8E41-45A0-878E-23767AD628A4}" srcOrd="0" destOrd="0" presId="urn:microsoft.com/office/officeart/2005/8/layout/arrow2"/>
    <dgm:cxn modelId="{C7901D1F-D068-4335-8AA3-8A66CD5C7938}" type="presParOf" srcId="{D3F9469D-14A2-47AA-BD21-8F5550D93562}" destId="{973B832C-3EB8-41E5-9F6B-5FEBE0F6BE77}" srcOrd="1" destOrd="0" presId="urn:microsoft.com/office/officeart/2005/8/layout/arrow2"/>
    <dgm:cxn modelId="{264560AD-09C1-4187-8DE4-629CC914BEBC}" type="presParOf" srcId="{973B832C-3EB8-41E5-9F6B-5FEBE0F6BE77}" destId="{D6E43E9A-5E2C-437B-A7DD-91C9FAFFCFAA}" srcOrd="0" destOrd="0" presId="urn:microsoft.com/office/officeart/2005/8/layout/arrow2"/>
    <dgm:cxn modelId="{7412698F-8FC2-4E4D-A341-BA250ADAA23B}" type="presParOf" srcId="{973B832C-3EB8-41E5-9F6B-5FEBE0F6BE77}" destId="{016DCCB4-BBCF-43FF-8C7E-DC20AC571F46}" srcOrd="1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29A36B-8E41-45A0-878E-23767AD628A4}">
      <dsp:nvSpPr>
        <dsp:cNvPr id="0" name=""/>
        <dsp:cNvSpPr/>
      </dsp:nvSpPr>
      <dsp:spPr>
        <a:xfrm>
          <a:off x="0" y="253999"/>
          <a:ext cx="6096000" cy="38099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6E43E9A-5E2C-437B-A7DD-91C9FAFFCFAA}">
      <dsp:nvSpPr>
        <dsp:cNvPr id="0" name=""/>
        <dsp:cNvSpPr/>
      </dsp:nvSpPr>
      <dsp:spPr>
        <a:xfrm>
          <a:off x="4663991" y="1000701"/>
          <a:ext cx="451104" cy="4511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6DCCB4-BBCF-43FF-8C7E-DC20AC571F46}">
      <dsp:nvSpPr>
        <dsp:cNvPr id="0" name=""/>
        <dsp:cNvSpPr/>
      </dsp:nvSpPr>
      <dsp:spPr>
        <a:xfrm>
          <a:off x="1935114" y="1796186"/>
          <a:ext cx="4160885" cy="226781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9031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2019 г.(факт) – 202,4 млн.рублей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2020 г.(прогноз) –227,4 млн.рублей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2021 г.(план) – 198,1 млн.рублей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2022 г.(план) –196,2 млн.рублей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        2023 </a:t>
          </a:r>
          <a:r>
            <a:rPr lang="ru-RU" sz="1800" b="1" kern="1200" dirty="0" smtClean="0"/>
            <a:t>г.(план) – 195,5 млн.рублей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</dsp:txBody>
      <dsp:txXfrm>
        <a:off x="1935114" y="1796186"/>
        <a:ext cx="4160885" cy="226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0.77831</cdr:x>
      <cdr:y>0.61996</cdr:y>
    </cdr:from>
    <cdr:to>
      <cdr:x>0.81047</cdr:x>
      <cdr:y>0.72144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 rot="16200000" flipH="1">
          <a:off x="3143271" y="2928957"/>
          <a:ext cx="129912" cy="479433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0.77831</cdr:x>
      <cdr:y>0.61996</cdr:y>
    </cdr:from>
    <cdr:to>
      <cdr:x>0.81047</cdr:x>
      <cdr:y>0.72144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 rot="16200000" flipH="1">
          <a:off x="3143271" y="2928957"/>
          <a:ext cx="129912" cy="479433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0.77831</cdr:x>
      <cdr:y>0.61996</cdr:y>
    </cdr:from>
    <cdr:to>
      <cdr:x>0.81047</cdr:x>
      <cdr:y>0.72144</cdr:y>
    </cdr:to>
    <cdr:sp macro="" textlink="">
      <cdr:nvSpPr>
        <cdr:cNvPr id="4" name="Прямая соединительная линия 2"/>
        <cdr:cNvSpPr/>
      </cdr:nvSpPr>
      <cdr:spPr bwMode="auto">
        <a:xfrm xmlns:a="http://schemas.openxmlformats.org/drawingml/2006/main" rot="16200000" flipH="1">
          <a:off x="3143271" y="2928957"/>
          <a:ext cx="129912" cy="479433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0.36181</cdr:x>
      <cdr:y>0.1128</cdr:y>
    </cdr:from>
    <cdr:to>
      <cdr:x>0.45352</cdr:x>
      <cdr:y>0.12321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3200" y="495300"/>
          <a:ext cx="695325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0.13938</cdr:x>
      <cdr:y>0.02562</cdr:y>
    </cdr:from>
    <cdr:to>
      <cdr:x>0.25998</cdr:x>
      <cdr:y>0.09937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4414" y="142876"/>
          <a:ext cx="1050784" cy="411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0.19849</cdr:x>
      <cdr:y>0.11931</cdr:y>
    </cdr:from>
    <cdr:to>
      <cdr:x>0.31658</cdr:x>
      <cdr:y>0.19957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04951" y="523875"/>
          <a:ext cx="8953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0.22864</cdr:x>
      <cdr:y>0.10195</cdr:y>
    </cdr:from>
    <cdr:to>
      <cdr:x>0.32789</cdr:x>
      <cdr:y>0.14751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33550" y="447675"/>
          <a:ext cx="7524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0.32359</cdr:x>
      <cdr:y>0.02643</cdr:y>
    </cdr:from>
    <cdr:to>
      <cdr:x>0.44419</cdr:x>
      <cdr:y>0.10018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819392" y="147400"/>
          <a:ext cx="1050784" cy="411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2000" b="1" dirty="0">
            <a:latin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0.66144</cdr:x>
      <cdr:y>0.07686</cdr:y>
    </cdr:from>
    <cdr:to>
      <cdr:x>1</cdr:x>
      <cdr:y>0.47426</cdr:y>
    </cdr:to>
    <cdr:pic>
      <cdr:nvPicPr>
        <cdr:cNvPr id="9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p="http://schemas.openxmlformats.org/presentationml/2006/main" xmlns:a14="http://schemas.microsoft.com/office/drawing/2010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763074" y="428628"/>
          <a:ext cx="2949894" cy="22161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<a:solidFill>
                <a:schemeClr val="accent1"/>
              </a:solidFill>
            </a14:hiddenFill>
          </a:ext>
          <a:ext uri="{91240B29-F687-4F45-9708-019B960494DF}">
            <a14:hiddenLine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D168F6-7922-4C41-ADF4-6E8B4FA56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503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3p.ru/blogs/3302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http://urban3p.ru/blogs/33021/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68F6-7922-4C41-ADF4-6E8B4FA56D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80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68F6-7922-4C41-ADF4-6E8B4FA56D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02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81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77074" y="4221096"/>
            <a:ext cx="6580926" cy="4694306"/>
          </a:xfrm>
        </p:spPr>
        <p:txBody>
          <a:bodyPr>
            <a:normAutofit/>
          </a:bodyPr>
          <a:lstStyle/>
          <a:p>
            <a:pPr algn="just"/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7AEC1-78C9-47ED-99E5-AC02E7B72B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72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57200" y="1147763"/>
            <a:ext cx="725488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9002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76338" y="533400"/>
            <a:ext cx="725487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611438" y="534988"/>
            <a:ext cx="725487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2B5D61F9-A34C-488F-A76C-BCFCB12C8D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9" grpId="0" animBg="1"/>
      <p:bldP spid="3237" grpId="0" animBg="1"/>
      <p:bldP spid="3075" grpId="0" build="p">
        <p:tmplLst>
          <p:tmpl lvl="1">
            <p:tnLst>
              <p:par>
                <p:cTn presetID="18" presetClass="entr" presetSubtype="12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18" grpId="0" animBg="1"/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69103-084A-4ED8-AC9F-A802B62C2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02796-CCE0-41E4-B7A1-19739A137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787F227D-7895-4DA0-B4FD-943F4FE66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673AF17-7D8D-4050-8349-2C5AD06FF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28CBF12-B487-4D35-B245-FEBEEA288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9269-4492-42D3-9D37-E6E3936DF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E07C5-CFDD-4A8B-B99E-A766AAE76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85B6-C6CE-47A4-A683-8757BC5D8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E9BC-6FC6-4595-8B5C-895259873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8B05-0674-4A10-B226-327982B52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34B15-B618-4199-A130-6F7CD603F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705FD-BC7F-4BD6-89A9-BB0B8B51B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882D-AAF3-41EB-ABB9-49A70F720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CF35BFB8-7817-4656-BA92-BA9858E7B0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44" y="2285992"/>
            <a:ext cx="5353056" cy="15827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проекте бюджета </a:t>
            </a:r>
            <a:b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ЗАТО Звёздный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2022-2024 годы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91880" y="4486276"/>
            <a:ext cx="5499720" cy="1679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715304" y="1173926"/>
            <a:ext cx="1428728" cy="61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Расходы на реализацию муниципальных программ в 2022 году</a:t>
            </a:r>
            <a:endParaRPr lang="ru-RU" sz="280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39552" y="2996952"/>
            <a:ext cx="3898927" cy="1589097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3107" y="2342114"/>
            <a:ext cx="4425785" cy="1730778"/>
            <a:chOff x="624" y="672"/>
            <a:chExt cx="1773" cy="24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929190" y="3054349"/>
            <a:ext cx="3898800" cy="1589097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173566" y="2428868"/>
            <a:ext cx="3470400" cy="1641600"/>
            <a:chOff x="624" y="672"/>
            <a:chExt cx="1773" cy="240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7C80">
                    <a:gamma/>
                    <a:tint val="0"/>
                    <a:invGamma/>
                    <a:alpha val="30000"/>
                  </a:srgbClr>
                </a:gs>
                <a:gs pos="100000">
                  <a:srgbClr val="FF7C80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Rectangle 28"/>
          <p:cNvSpPr>
            <a:spLocks noChangeArrowheads="1"/>
          </p:cNvSpPr>
          <p:nvPr/>
        </p:nvSpPr>
        <p:spPr bwMode="white">
          <a:xfrm>
            <a:off x="1115616" y="2636912"/>
            <a:ext cx="30797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7 программ социальной направленности</a:t>
            </a:r>
            <a:endParaRPr lang="en-US" sz="24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black">
          <a:xfrm>
            <a:off x="1142976" y="4181781"/>
            <a:ext cx="3054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Arial" charset="0"/>
              </a:rPr>
              <a:t>187,1 млн. рублей</a:t>
            </a:r>
            <a:endParaRPr lang="en-US" sz="2400" dirty="0">
              <a:latin typeface="Calibri" pitchFamily="34" charset="0"/>
              <a:cs typeface="Arial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11560" y="1268760"/>
            <a:ext cx="8286808" cy="1143008"/>
            <a:chOff x="720" y="1392"/>
            <a:chExt cx="4058" cy="480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9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1" name="Rectangle 28"/>
          <p:cNvSpPr>
            <a:spLocks noChangeArrowheads="1"/>
          </p:cNvSpPr>
          <p:nvPr/>
        </p:nvSpPr>
        <p:spPr bwMode="white">
          <a:xfrm>
            <a:off x="755576" y="1412776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17 муниципальных  программ – 256,1 млн. рублей 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white">
          <a:xfrm>
            <a:off x="5143504" y="2490140"/>
            <a:ext cx="3571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10 программ по другим направлениям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(благоустройство, общественная безопасность и </a:t>
            </a:r>
            <a:r>
              <a:rPr lang="ru-RU" dirty="0" err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др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black">
          <a:xfrm>
            <a:off x="5375302" y="4181781"/>
            <a:ext cx="3054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Arial" charset="0"/>
              </a:rPr>
              <a:t>69,0 млн. рублей</a:t>
            </a:r>
            <a:endParaRPr lang="en-US" sz="2400" dirty="0">
              <a:latin typeface="Calibri" pitchFamily="34" charset="0"/>
              <a:cs typeface="Arial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4786322"/>
            <a:ext cx="2857520" cy="20021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4786323"/>
            <a:ext cx="3214710" cy="20002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4853313"/>
            <a:ext cx="3503654" cy="2004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8600"/>
            <a:ext cx="8001024" cy="838200"/>
          </a:xfrm>
        </p:spPr>
        <p:txBody>
          <a:bodyPr/>
          <a:lstStyle/>
          <a:p>
            <a:pPr algn="ctr"/>
            <a:r>
              <a:rPr lang="ru-RU" sz="3200" dirty="0" smtClean="0"/>
              <a:t>Расходы на приведение учреждений в нормативное состояние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013176"/>
            <a:ext cx="3246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 год – 16,7 млн.рублей</a:t>
            </a:r>
          </a:p>
          <a:p>
            <a:r>
              <a:rPr lang="ru-RU" dirty="0" smtClean="0"/>
              <a:t>2023 год – 15,9 млн.рублей</a:t>
            </a:r>
          </a:p>
          <a:p>
            <a:r>
              <a:rPr lang="ru-RU" dirty="0" smtClean="0"/>
              <a:t>2024 год – 15,6 млн.рублей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226" y="2276872"/>
            <a:ext cx="3692659" cy="27495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2984"/>
            <a:ext cx="2750363" cy="36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8600"/>
            <a:ext cx="8208912" cy="838200"/>
          </a:xfrm>
        </p:spPr>
        <p:txBody>
          <a:bodyPr/>
          <a:lstStyle/>
          <a:p>
            <a:r>
              <a:rPr lang="ru-RU" sz="2400" dirty="0" smtClean="0"/>
              <a:t>Обеспечение антитеррористической защищенности муниципальных объектов ЗАТО Звёздный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ВСЕГО НА 2022-2024 г.г.                    9,0 млн.руб.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3707904" y="1628800"/>
            <a:ext cx="906400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2786083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8223" y="2928934"/>
            <a:ext cx="278608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928934"/>
            <a:ext cx="2891639" cy="38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533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358214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Расходы на благоустройство, </a:t>
            </a:r>
            <a:br>
              <a:rPr lang="ru-RU" sz="2400" dirty="0" smtClean="0"/>
            </a:br>
            <a:r>
              <a:rPr lang="ru-RU" sz="2400" dirty="0" smtClean="0"/>
              <a:t>ремонт и содержание дорог (млн. рублей)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7994858"/>
              </p:ext>
            </p:extLst>
          </p:nvPr>
        </p:nvGraphicFramePr>
        <p:xfrm>
          <a:off x="0" y="928670"/>
          <a:ext cx="8712968" cy="55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429124" y="1071546"/>
            <a:ext cx="1050784" cy="4112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latin typeface="+mn-lt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4317428"/>
            <a:ext cx="3428992" cy="254057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\\Obshiy_ot_1\обменник\Рифа\РИФА РАБОТА\дороги\ДОРОГИ 2020\ГТС промеж фото\IMG-77bb91e986ebb9525418e7c9a99cc441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662348"/>
            <a:ext cx="3643306" cy="204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Комфортная городская среда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196752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smtClean="0"/>
              <a:t>2022 год –  5,2 млн.руб.</a:t>
            </a:r>
          </a:p>
          <a:p>
            <a:pPr marL="0" indent="0">
              <a:buNone/>
            </a:pPr>
            <a:r>
              <a:rPr lang="ru-RU" dirty="0" smtClean="0"/>
              <a:t>2023 год  – 5,3 млн.руб.</a:t>
            </a:r>
          </a:p>
          <a:p>
            <a:pPr marL="0" indent="0">
              <a:buNone/>
            </a:pPr>
            <a:r>
              <a:rPr lang="ru-RU" dirty="0" smtClean="0"/>
              <a:t>2024 год –  5,7 млн.руб.</a:t>
            </a:r>
          </a:p>
          <a:p>
            <a:pPr marL="0" indent="0">
              <a:buNone/>
            </a:pPr>
            <a:r>
              <a:rPr lang="ru-RU" dirty="0" smtClean="0"/>
              <a:t>ВСЕГО: – 16,2 млн.руб.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365104"/>
            <a:ext cx="4499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ИСТОЧНИКИ ФИНАНСИРОВАНИЯ:</a:t>
            </a:r>
          </a:p>
          <a:p>
            <a:r>
              <a:rPr lang="ru-RU" dirty="0" smtClean="0"/>
              <a:t>местный бюджет – 1,8 млн.руб.</a:t>
            </a:r>
          </a:p>
          <a:p>
            <a:r>
              <a:rPr lang="ru-RU" dirty="0" smtClean="0"/>
              <a:t>краевой  и федеральный бюджет – 14,4 млн.руб.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3" descr="C:\Users\Юдина\Desktop\ФОТО после\IMG_20200720_09441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3214710" cy="2786082"/>
          </a:xfrm>
          <a:prstGeom prst="rect">
            <a:avLst/>
          </a:prstGeom>
          <a:noFill/>
        </p:spPr>
      </p:pic>
      <p:pic>
        <p:nvPicPr>
          <p:cNvPr id="9" name="Picture 4" descr="C:\Users\Юдина\Desktop\ФОТО после\IMG_20200720_094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323255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34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Основные характеристики бюджета ЗАТО Звёздный </a:t>
            </a:r>
            <a:r>
              <a:rPr lang="ru-RU" sz="2400" smtClean="0"/>
              <a:t>за 2022-2024 </a:t>
            </a:r>
            <a:r>
              <a:rPr lang="ru-RU" sz="2400" dirty="0" smtClean="0"/>
              <a:t>годы, млн. 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ьная выноска 4"/>
          <p:cNvSpPr/>
          <p:nvPr/>
        </p:nvSpPr>
        <p:spPr bwMode="auto">
          <a:xfrm>
            <a:off x="3635896" y="2204864"/>
            <a:ext cx="1215016" cy="792088"/>
          </a:xfrm>
          <a:prstGeom prst="wedgeEllipseCallout">
            <a:avLst>
              <a:gd name="adj1" fmla="val -48526"/>
              <a:gd name="adj2" fmla="val 14455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0,0</a:t>
            </a:r>
            <a:endParaRPr lang="ru-RU" sz="2400" b="1" dirty="0"/>
          </a:p>
        </p:txBody>
      </p:sp>
      <p:sp>
        <p:nvSpPr>
          <p:cNvPr id="6" name="Овальная выноска 5"/>
          <p:cNvSpPr/>
          <p:nvPr/>
        </p:nvSpPr>
        <p:spPr bwMode="auto">
          <a:xfrm>
            <a:off x="1691680" y="1052736"/>
            <a:ext cx="1143008" cy="642942"/>
          </a:xfrm>
          <a:prstGeom prst="wedgeEllipseCallout">
            <a:avLst>
              <a:gd name="adj1" fmla="val -39295"/>
              <a:gd name="adj2" fmla="val 12540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0,0</a:t>
            </a:r>
            <a:endParaRPr lang="ru-RU" sz="2400" b="1" dirty="0"/>
          </a:p>
        </p:txBody>
      </p:sp>
      <p:sp>
        <p:nvSpPr>
          <p:cNvPr id="7" name="Овальная выноска 6"/>
          <p:cNvSpPr/>
          <p:nvPr/>
        </p:nvSpPr>
        <p:spPr bwMode="auto">
          <a:xfrm>
            <a:off x="6300192" y="1916832"/>
            <a:ext cx="1368152" cy="576064"/>
          </a:xfrm>
          <a:prstGeom prst="wedgeEllipseCallout">
            <a:avLst>
              <a:gd name="adj1" fmla="val -42372"/>
              <a:gd name="adj2" fmla="val 1254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smtClean="0"/>
              <a:t>0,0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105400" y="1643050"/>
          <a:ext cx="403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 smtClean="0"/>
              <a:t>Структура собственных доходов бюджета ЗАТО Звёздный, млн. руб.</a:t>
            </a:r>
            <a:endParaRPr lang="ru-RU" sz="2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4" y="1643050"/>
          <a:ext cx="403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3143240" y="5048265"/>
            <a:ext cx="1262058" cy="523875"/>
            <a:chOff x="4245" y="2118"/>
            <a:chExt cx="1200" cy="33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AutoShape 66"/>
            <p:cNvSpPr>
              <a:spLocks noChangeArrowheads="1"/>
            </p:cNvSpPr>
            <p:nvPr/>
          </p:nvSpPr>
          <p:spPr bwMode="gray">
            <a:xfrm>
              <a:off x="4245" y="2118"/>
              <a:ext cx="1200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0" name="AutoShape 67"/>
            <p:cNvSpPr>
              <a:spLocks noChangeArrowheads="1"/>
            </p:cNvSpPr>
            <p:nvPr/>
          </p:nvSpPr>
          <p:spPr bwMode="gray">
            <a:xfrm>
              <a:off x="4248" y="2120"/>
              <a:ext cx="1192" cy="105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11" name="Rectangle 68"/>
          <p:cNvSpPr>
            <a:spLocks noChangeArrowheads="1"/>
          </p:cNvSpPr>
          <p:nvPr/>
        </p:nvSpPr>
        <p:spPr bwMode="gray">
          <a:xfrm>
            <a:off x="3214678" y="5119702"/>
            <a:ext cx="1143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НДФЛ 2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,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1857356" y="1785926"/>
            <a:ext cx="2500330" cy="523875"/>
            <a:chOff x="4245" y="2118"/>
            <a:chExt cx="1200" cy="330"/>
          </a:xfrm>
        </p:grpSpPr>
        <p:sp>
          <p:nvSpPr>
            <p:cNvPr id="13" name="AutoShape 70"/>
            <p:cNvSpPr>
              <a:spLocks noChangeArrowheads="1"/>
            </p:cNvSpPr>
            <p:nvPr/>
          </p:nvSpPr>
          <p:spPr bwMode="gray">
            <a:xfrm>
              <a:off x="4245" y="2118"/>
              <a:ext cx="1200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4" name="AutoShape 71"/>
            <p:cNvSpPr>
              <a:spLocks noChangeArrowheads="1"/>
            </p:cNvSpPr>
            <p:nvPr/>
          </p:nvSpPr>
          <p:spPr bwMode="gray">
            <a:xfrm>
              <a:off x="4248" y="2120"/>
              <a:ext cx="1192" cy="105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15" name="Rectangle 72"/>
          <p:cNvSpPr>
            <a:spLocks noChangeArrowheads="1"/>
          </p:cNvSpPr>
          <p:nvPr/>
        </p:nvSpPr>
        <p:spPr bwMode="gray">
          <a:xfrm>
            <a:off x="1857356" y="1857364"/>
            <a:ext cx="24288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Транспортный налог  5,9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71374" y="5048265"/>
            <a:ext cx="2714644" cy="523875"/>
            <a:chOff x="4245" y="2118"/>
            <a:chExt cx="1200" cy="330"/>
          </a:xfrm>
        </p:grpSpPr>
        <p:sp>
          <p:nvSpPr>
            <p:cNvPr id="17" name="AutoShape 63"/>
            <p:cNvSpPr>
              <a:spLocks noChangeArrowheads="1"/>
            </p:cNvSpPr>
            <p:nvPr/>
          </p:nvSpPr>
          <p:spPr bwMode="gray">
            <a:xfrm>
              <a:off x="4245" y="2118"/>
              <a:ext cx="1200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64"/>
            <p:cNvSpPr>
              <a:spLocks noChangeArrowheads="1"/>
            </p:cNvSpPr>
            <p:nvPr/>
          </p:nvSpPr>
          <p:spPr bwMode="gray">
            <a:xfrm>
              <a:off x="4248" y="2120"/>
              <a:ext cx="1192" cy="105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285720" y="2357430"/>
            <a:ext cx="1500198" cy="523875"/>
            <a:chOff x="4245" y="2118"/>
            <a:chExt cx="1200" cy="330"/>
          </a:xfrm>
          <a:gradFill>
            <a:gsLst>
              <a:gs pos="0">
                <a:schemeClr val="tx2">
                  <a:lumMod val="75000"/>
                </a:schemeClr>
              </a:gs>
              <a:gs pos="95000">
                <a:schemeClr val="accent1">
                  <a:gamma/>
                  <a:tint val="31765"/>
                  <a:invGamma/>
                  <a:alpha val="61000"/>
                </a:schemeClr>
              </a:gs>
            </a:gsLst>
            <a:lin ang="16200000" scaled="0"/>
          </a:gradFill>
        </p:grpSpPr>
        <p:sp>
          <p:nvSpPr>
            <p:cNvPr id="20" name="AutoShape 59"/>
            <p:cNvSpPr>
              <a:spLocks noChangeArrowheads="1"/>
            </p:cNvSpPr>
            <p:nvPr/>
          </p:nvSpPr>
          <p:spPr bwMode="gray">
            <a:xfrm>
              <a:off x="4245" y="2118"/>
              <a:ext cx="1200" cy="330"/>
            </a:xfrm>
            <a:prstGeom prst="roundRect">
              <a:avLst>
                <a:gd name="adj" fmla="val 16667"/>
              </a:avLst>
            </a:prstGeom>
            <a:grpFill/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21" name="AutoShape 60"/>
            <p:cNvSpPr>
              <a:spLocks noChangeArrowheads="1"/>
            </p:cNvSpPr>
            <p:nvPr/>
          </p:nvSpPr>
          <p:spPr bwMode="gray">
            <a:xfrm>
              <a:off x="4248" y="2120"/>
              <a:ext cx="1192" cy="105"/>
            </a:xfrm>
            <a:prstGeom prst="roundRect">
              <a:avLst>
                <a:gd name="adj" fmla="val 445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22" name="Rectangle 55"/>
          <p:cNvSpPr>
            <a:spLocks noChangeArrowheads="1"/>
          </p:cNvSpPr>
          <p:nvPr/>
        </p:nvSpPr>
        <p:spPr bwMode="gray">
          <a:xfrm>
            <a:off x="71406" y="5162148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Неналоговые доходы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11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,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Rectangle 56"/>
          <p:cNvSpPr>
            <a:spLocks noChangeArrowheads="1"/>
          </p:cNvSpPr>
          <p:nvPr/>
        </p:nvSpPr>
        <p:spPr bwMode="gray">
          <a:xfrm>
            <a:off x="344468" y="2447504"/>
            <a:ext cx="1441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Прочие 3,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9" name="Прямая соединительная линия 28"/>
          <p:cNvCxnSpPr>
            <a:stCxn id="13" idx="2"/>
          </p:cNvCxnSpPr>
          <p:nvPr/>
        </p:nvCxnSpPr>
        <p:spPr bwMode="auto">
          <a:xfrm rot="5400000">
            <a:off x="2708658" y="2601508"/>
            <a:ext cx="690571" cy="107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>
            <a:stCxn id="23" idx="3"/>
          </p:cNvCxnSpPr>
          <p:nvPr/>
        </p:nvCxnSpPr>
        <p:spPr bwMode="auto">
          <a:xfrm>
            <a:off x="1785918" y="2616781"/>
            <a:ext cx="357190" cy="3835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rot="5400000" flipH="1" flipV="1">
            <a:off x="1000100" y="4714884"/>
            <a:ext cx="500066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Овал 36"/>
          <p:cNvSpPr/>
          <p:nvPr/>
        </p:nvSpPr>
        <p:spPr bwMode="auto">
          <a:xfrm>
            <a:off x="1785918" y="3357562"/>
            <a:ext cx="1357322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47,4</a:t>
            </a: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869058" y="5864252"/>
            <a:ext cx="3060000" cy="779458"/>
          </a:xfrm>
          <a:prstGeom prst="roundRect">
            <a:avLst>
              <a:gd name="adj" fmla="val 16667"/>
            </a:avLst>
          </a:prstGeom>
          <a:solidFill>
            <a:srgbClr val="FFFFFF">
              <a:alpha val="67000"/>
            </a:srgb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</a:rPr>
              <a:t>2021 год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</a:rPr>
              <a:t>( первоначальный бюджет)</a:t>
            </a:r>
          </a:p>
        </p:txBody>
      </p:sp>
      <p:grpSp>
        <p:nvGrpSpPr>
          <p:cNvPr id="41" name="Group 65"/>
          <p:cNvGrpSpPr>
            <a:grpSpLocks/>
          </p:cNvGrpSpPr>
          <p:nvPr/>
        </p:nvGrpSpPr>
        <p:grpSpPr bwMode="auto">
          <a:xfrm>
            <a:off x="7739098" y="5048265"/>
            <a:ext cx="1262058" cy="523875"/>
            <a:chOff x="4245" y="2118"/>
            <a:chExt cx="1200" cy="33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2" name="AutoShape 66"/>
            <p:cNvSpPr>
              <a:spLocks noChangeArrowheads="1"/>
            </p:cNvSpPr>
            <p:nvPr/>
          </p:nvSpPr>
          <p:spPr bwMode="gray">
            <a:xfrm>
              <a:off x="4245" y="2118"/>
              <a:ext cx="1200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43" name="AutoShape 67"/>
            <p:cNvSpPr>
              <a:spLocks noChangeArrowheads="1"/>
            </p:cNvSpPr>
            <p:nvPr/>
          </p:nvSpPr>
          <p:spPr bwMode="gray">
            <a:xfrm>
              <a:off x="4248" y="2120"/>
              <a:ext cx="1192" cy="105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44" name="Rectangle 68"/>
          <p:cNvSpPr>
            <a:spLocks noChangeArrowheads="1"/>
          </p:cNvSpPr>
          <p:nvPr/>
        </p:nvSpPr>
        <p:spPr bwMode="gray">
          <a:xfrm>
            <a:off x="7810536" y="5119702"/>
            <a:ext cx="1143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НДФЛ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30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,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5" name="Group 69"/>
          <p:cNvGrpSpPr>
            <a:grpSpLocks/>
          </p:cNvGrpSpPr>
          <p:nvPr/>
        </p:nvGrpSpPr>
        <p:grpSpPr bwMode="auto">
          <a:xfrm>
            <a:off x="6453214" y="1785926"/>
            <a:ext cx="2500330" cy="523875"/>
            <a:chOff x="4245" y="2118"/>
            <a:chExt cx="1200" cy="330"/>
          </a:xfrm>
        </p:grpSpPr>
        <p:sp>
          <p:nvSpPr>
            <p:cNvPr id="46" name="AutoShape 70"/>
            <p:cNvSpPr>
              <a:spLocks noChangeArrowheads="1"/>
            </p:cNvSpPr>
            <p:nvPr/>
          </p:nvSpPr>
          <p:spPr bwMode="gray">
            <a:xfrm>
              <a:off x="4245" y="2118"/>
              <a:ext cx="1200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47" name="AutoShape 71"/>
            <p:cNvSpPr>
              <a:spLocks noChangeArrowheads="1"/>
            </p:cNvSpPr>
            <p:nvPr/>
          </p:nvSpPr>
          <p:spPr bwMode="gray">
            <a:xfrm>
              <a:off x="4248" y="2120"/>
              <a:ext cx="1192" cy="105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48" name="Rectangle 72"/>
          <p:cNvSpPr>
            <a:spLocks noChangeArrowheads="1"/>
          </p:cNvSpPr>
          <p:nvPr/>
        </p:nvSpPr>
        <p:spPr bwMode="gray">
          <a:xfrm>
            <a:off x="6453214" y="1857364"/>
            <a:ext cx="24288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Транспортный налог 5,9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9" name="Group 62"/>
          <p:cNvGrpSpPr>
            <a:grpSpLocks/>
          </p:cNvGrpSpPr>
          <p:nvPr/>
        </p:nvGrpSpPr>
        <p:grpSpPr bwMode="auto">
          <a:xfrm>
            <a:off x="4667232" y="5048265"/>
            <a:ext cx="2714644" cy="523875"/>
            <a:chOff x="4245" y="2118"/>
            <a:chExt cx="1200" cy="330"/>
          </a:xfrm>
        </p:grpSpPr>
        <p:sp>
          <p:nvSpPr>
            <p:cNvPr id="50" name="AutoShape 63"/>
            <p:cNvSpPr>
              <a:spLocks noChangeArrowheads="1"/>
            </p:cNvSpPr>
            <p:nvPr/>
          </p:nvSpPr>
          <p:spPr bwMode="gray">
            <a:xfrm>
              <a:off x="4245" y="2118"/>
              <a:ext cx="1200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64"/>
            <p:cNvSpPr>
              <a:spLocks noChangeArrowheads="1"/>
            </p:cNvSpPr>
            <p:nvPr/>
          </p:nvSpPr>
          <p:spPr bwMode="gray">
            <a:xfrm>
              <a:off x="4248" y="2120"/>
              <a:ext cx="1192" cy="105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2" name="Group 61"/>
          <p:cNvGrpSpPr>
            <a:grpSpLocks/>
          </p:cNvGrpSpPr>
          <p:nvPr/>
        </p:nvGrpSpPr>
        <p:grpSpPr bwMode="auto">
          <a:xfrm>
            <a:off x="4881578" y="2357430"/>
            <a:ext cx="1500198" cy="523875"/>
            <a:chOff x="4245" y="2118"/>
            <a:chExt cx="1200" cy="330"/>
          </a:xfrm>
          <a:gradFill>
            <a:gsLst>
              <a:gs pos="0">
                <a:schemeClr val="tx2">
                  <a:lumMod val="75000"/>
                </a:schemeClr>
              </a:gs>
              <a:gs pos="95000">
                <a:schemeClr val="accent1">
                  <a:gamma/>
                  <a:tint val="31765"/>
                  <a:invGamma/>
                  <a:alpha val="61000"/>
                </a:schemeClr>
              </a:gs>
            </a:gsLst>
            <a:lin ang="16200000" scaled="0"/>
          </a:gradFill>
        </p:grpSpPr>
        <p:sp>
          <p:nvSpPr>
            <p:cNvPr id="53" name="AutoShape 59"/>
            <p:cNvSpPr>
              <a:spLocks noChangeArrowheads="1"/>
            </p:cNvSpPr>
            <p:nvPr/>
          </p:nvSpPr>
          <p:spPr bwMode="gray">
            <a:xfrm>
              <a:off x="4245" y="2118"/>
              <a:ext cx="1200" cy="330"/>
            </a:xfrm>
            <a:prstGeom prst="roundRect">
              <a:avLst>
                <a:gd name="adj" fmla="val 16667"/>
              </a:avLst>
            </a:prstGeom>
            <a:grpFill/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54" name="AutoShape 60"/>
            <p:cNvSpPr>
              <a:spLocks noChangeArrowheads="1"/>
            </p:cNvSpPr>
            <p:nvPr/>
          </p:nvSpPr>
          <p:spPr bwMode="gray">
            <a:xfrm>
              <a:off x="4248" y="2120"/>
              <a:ext cx="1192" cy="105"/>
            </a:xfrm>
            <a:prstGeom prst="roundRect">
              <a:avLst>
                <a:gd name="adj" fmla="val 445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55" name="Rectangle 55"/>
          <p:cNvSpPr>
            <a:spLocks noChangeArrowheads="1"/>
          </p:cNvSpPr>
          <p:nvPr/>
        </p:nvSpPr>
        <p:spPr bwMode="gray">
          <a:xfrm>
            <a:off x="4667264" y="5162148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Неналоговые доходы 1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,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gray">
          <a:xfrm>
            <a:off x="4940326" y="2447504"/>
            <a:ext cx="1441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Прочие 3,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rot="5400000">
            <a:off x="7304516" y="2601508"/>
            <a:ext cx="690571" cy="107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Прямая соединительная линия 57"/>
          <p:cNvCxnSpPr>
            <a:stCxn id="56" idx="3"/>
          </p:cNvCxnSpPr>
          <p:nvPr/>
        </p:nvCxnSpPr>
        <p:spPr bwMode="auto">
          <a:xfrm>
            <a:off x="6381776" y="2616781"/>
            <a:ext cx="357190" cy="3835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Прямая соединительная линия 58"/>
          <p:cNvCxnSpPr/>
          <p:nvPr/>
        </p:nvCxnSpPr>
        <p:spPr bwMode="auto">
          <a:xfrm rot="5400000" flipH="1" flipV="1">
            <a:off x="5595958" y="4714884"/>
            <a:ext cx="500066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Овал 59"/>
          <p:cNvSpPr/>
          <p:nvPr/>
        </p:nvSpPr>
        <p:spPr bwMode="auto">
          <a:xfrm>
            <a:off x="6381776" y="3357562"/>
            <a:ext cx="1357322" cy="64294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53</a:t>
            </a:r>
            <a:r>
              <a:rPr lang="ru-RU" sz="2400" dirty="0" smtClean="0"/>
              <a:t>,</a:t>
            </a:r>
            <a:r>
              <a:rPr lang="en-US" sz="2400" dirty="0" smtClean="0"/>
              <a:t>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gray">
          <a:xfrm>
            <a:off x="5583966" y="5857892"/>
            <a:ext cx="3060000" cy="779458"/>
          </a:xfrm>
          <a:prstGeom prst="roundRect">
            <a:avLst>
              <a:gd name="adj" fmla="val 16667"/>
            </a:avLst>
          </a:prstGeom>
          <a:solidFill>
            <a:srgbClr val="FFFFFF">
              <a:alpha val="67000"/>
            </a:srgb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</a:rPr>
              <a:t>2022 год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</a:rPr>
              <a:t>(проект)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214290"/>
            <a:ext cx="8246150" cy="785818"/>
          </a:xfrm>
        </p:spPr>
        <p:txBody>
          <a:bodyPr/>
          <a:lstStyle/>
          <a:p>
            <a:pPr algn="ctr"/>
            <a:r>
              <a:rPr lang="ru-RU" sz="3200" dirty="0" smtClean="0"/>
              <a:t> Безвозмездные поступления  в бюджет ЗАТО Звёздный в 2020-2024 г.г. </a:t>
            </a:r>
            <a:endParaRPr lang="ru-RU" sz="3200" dirty="0"/>
          </a:p>
        </p:txBody>
      </p:sp>
      <p:sp>
        <p:nvSpPr>
          <p:cNvPr id="152578" name="AutoShape 2" descr="data:image/jpeg;base64,/9j/4AAQSkZJRgABAQAAAQABAAD/2wCEAAkGBxQSEhQUEhQWFhUUFxgXFxcWFBkaFxcYGBgYGBgYFxYaHSggGBolHRcUITEhJSkrLi4uFx8zODMsNygtLisBCgoKDg0OGhAQGywkICQsLCwsLSwsLCwsLS8sLCwsLCwsNCwsLCwsLCwsLCwsLCwsLCwsLCwsLCwsLCwsLCwsLP/AABEIAOEA4QMBIgACEQEDEQH/xAAcAAABBQEBAQAAAAAAAAAAAAAAAQMEBQYCBwj/xABEEAABAwEFBAYHBgUEAQUBAAABAAIRAwQFEiExQVFhcQYTIoGRoQcUMlKx0fAVI0JiksFTcoKi4TNDg/GyY5PC0uII/8QAGgEAAgMBAQAAAAAAAAAAAAAAAAECAwQFBv/EACkRAAICAgICAgEDBQEAAAAAAAABAgMEERIhEzEFQVEiMmEUI4Gx0XH/2gAMAwEAAhEDEQA/APbUIQkIEIQgAQhCAFQhCAGLZ7DuW9YK0VWue4SMQJcSQMMBrsLs9faB5L0JzZBB25LI9IOh3XEGm/AQ6ZjPeBnkc4Oe7iuXn407HGUfo149kY7Ujz8XgKdSkKYdjcASHU+r1mSWzkInuHFew3I8mhTJ2t8tnlCy919B8P8ArPdUlxd2nCRkNIG/FpGu2AtXUrMp4WkhoAyk7lLEx3W3Jksm1T0kSHvyJ3Sqe1WjG4tBgAA9ykm2tdkDJOwZk927iqllJ7SQ5paTkTBOLccQyOUeCsynKVb4lNa0+xarCKZdOeROzKTl8FPusNqsLXN0g95nMbpjzVXbqxDSPHKTrBAAz/zKldF7W0h4iHTmCCCNQMu4rm4En5NNdF9q/RsmVrmk9lwZPtFozJ8YU+x2UU2hoJPE6p9C7cKoRe0jI5NioQhWkBEIQgAQhCABCEIAEIQgAQhCABCEIAEIQgAQhCAFQULiq+ASfqckm9DRXXnflKgQHkknY0SVKu+3MrNx0zIPCD3g5heZ3jbmVq9qe52Isc2mxmwAgwd2/kdqlei++OsrVaTSCGzMaZZiOHaPguXVmznc466N0sRKrl9npTjCx199I2Pq9QKYqQc8QDhI3AkSePArS3w5wovLdRBP8ocC/vw4lhbUwOLXgEDSRllGZkdwnmqflMudTUY/f2Rxaoy22aLo9ezC7qoY07MAw5+65uwrSrzGm59R/U0WikxjQ6cMOcQRqRpBz5jNeiULTjALTIgZ656wFb8bkysg1P6I5NajLoyN+3uaFRjYM1NDl2s4Ik6ESDxCr33+WOOTn1ABLgNSCTETlqdu2Frb7sJdSeWe0O1BEjLPLdtXkraj2uqip1WF8tY+s8DETBIPaBnMydJG6Vnyq589L0acfhKPfs9Nue+TLWuYWGSHNOeFwjIkZZz8Vpqb5AI2rzaw25tSpFJssaRPZzaQIwzMZloE9+i9HswhjZ3BX/G2zlyi/SM2TBRaHUIQuuZBEJSkQAIQhAAhCEACEIQAIQhAAhCEACEIQAJUiUIAFHt9DHTewGC5pAO47D4qQkKTW1oa6PHn3caVa1B/ZNSI24dJhuUkyANwBOS7ul1KwODqLsDq0Oc55BDyZgBgzOr/AGQBnrotZ0uANbDAnq8pGuZHln3HmsL0gsDq1PtgDAPu8GrXaQI0PHhK8xZPhkOCeu/f+jtVf3K9yPWLivEWqgHwM5a4bA6MxyzCzF63LVxNazMNOQxQR3wZyyGXhor7oZdhs9kp03e1Eu5/9AK1ttOWgxJBB4xOcfHuXYtxo31rn7RzY2eOb4+jIm7ahBbOAOBaXMPbA3tOQBOZmNuXG76MuJs7CSTrBIiQCQDzIAPeojnglzWVAZ2h04ROzccz48FT2y2GAabX9S0YGhh7LA0xLmgz4Z8CufGyGIukXyg7TbudAlVls6N0awBqMEwNgiYI07ystdV7VhXiespyCdwEa5uJ4wd2xegUXhwBG1bsbIqylprtFFlc6X7K67Lgo0P9NsZz3xE+QVoFT9JL7FmZIEuOgIMd8ZqB0e6TmtU6uoGhxbiESCRyPAhXq+mufjXTIuuyceb9GoQkCVaigEiVImAIQhAAhCEACEIQAIQhAAhCEACEJUACEIQAJEqRIZX3rdLa4EktcJhw2Tr8Aqil0YpUS6tUcahbLwCIbIzBI2kRrxWnKyfSS21HOLGODWjI5HM5anPL6587N8FP92a7+jTS7JfoT6Kmvf1XFGOZ2GCMzAkRpmrWjaHvZgJMxm5ryIJ2dn2RGnwWNt9x4sRIEPhuJkCTrlB2H4c1CoPq0WluOo59OHNNOZe0j2XABwnf2Yy4lcN2WXftm9/g6Tpg10kWrre5lYsrGo5jiQ4vLWuZmGg4hhxM0mRpGanVrudQrg0ZDCztAnUknUbYy7p3LBVLXVtDyapjCCYLC0AExmSQBPz79BVva1MqMxYKtLsNOFpY8N0c6ZLdPy588xdbRKa02uX+xNcfRobLUyc5pBIIkcDsHf494jdXVQLKTWu9rNzv5nEud3SSByWJstmbTrswvluTsThLiXzhiIbAg7OavOlt8GlYzUaYJOEuB9nIlxndl5rX8bR4FKb9mPIl5JKKMX6V7e6naqDQC5riAQD3RlpJLM+HCU19p4K1iGHtY3Q7QlpzGW2c5PDimrmvUWltYhhLRMYmg4yM5YTBOp9obs9is7nuY2irRGHC2iCRnk0OzOGe1DiWxJOE4hsCzyl5Ll1qX/f+GzXjr4y9I9LslUOY1w0IkctnlCeTVnpBjWtGQaAByGidXo4+uzisEiVIpCBCEIAEIQgAQhCABCEIAVCEIAEIQgAQhRrTbGs113KMpJdskk36JBKiVreBkM/gq20Wtz+W5Q6zoE6rJZla9GmvH37LcXgeCrbTSY8uxCJMyDBB57FSWi34dDIOXJVrr/46EjXcVyMu+Ny4SNteI/aLq23Y7LBVnOTPtRnkIGep1TVnuvDJe5rSYGckxns71Fsd4vc8EM7AyxHa4jIN8RPhqrCz0DkXHPltKyV1KuW/ZJppcWxu+bNTNNkgEsJGQmW5xIhZp9zvrFzp6uiG4cT8LBI0LCYgROS2doDWsJdo3M66DVYuyWz1u0YnEENILG1Ggim3PNjTIxYRmR3kwtPJLcmRjvWkaK7GF9Fhc0hzCADqThJgtO468nK7N0mvY6lKpE1JJGwEmYy8MlRXne1EBzXVgWgZxBDSM5JG3LuSWTpm00qbWA5tMYWEAgGJxZAnQ5K3CyU1LmtFVlUpaaM9ZLvFKKZJa9nZLQIz96DsORnhuW06IMd1riPYawCd5Jy8AD9Qo9K0sqvb1rA7P8YzjnrGq2NmoNY0BjQ0DYBCniYnK7zKW0h5Vz4cGh1KkSrunMBIlQmIRCEIAEIQgAQhCABCEIAUFC+Mad+Wlvs2iuOVV/zXrnoKt1e0PtRtFWrUaxtMMx1HkAkuJjPXIJjPcpTdasGiSYVHbbU8VIa4gAb9pJUZzyTmSVksyVHovhQ5dlha7zJyblx2quL55qNWrFv4ZCZ9bB0MEb/mufZkOT7ZvrpUfRL9ZhR69pjNQrRaQctqrbVb4GxY7L0jVCnZB6SWmQ7Bk4Zg7DlpHJUNy9GbVaiytiYKb6gLm4jMBwxZAZaHIpu9b/oivQDxjl5lpdhEkQ3GRo3FE8Ff1rFexrUzaHU6VkDjNKzOEdkS0PcAHEOy27NAtGNVqDnLS/8ASV2V49Vx9k3o1aXEVWVJa5tRzcEFrRBnEDqdTuHZ5KDbPSXTpWk0Sxrg3LrC/DnpmIIzyPJLbqNtrO+6e5rCCHHADsyjsySCNTOq8i6VWA0LQWkPacNMnGMy402l+uvaJVmLVC5tsx3tw7PoGvezS0B+EEicMiBv57c1hbdcLnVPuHUwI1c9zTIOYInMxB+hG36GWFlnsVK01WdZaa9Km95AkxhBa0DRgAIJiM5Vu8stDQalnwg+y+AHNO/eFSsZ1SepEY3/AIRhnXYXBlOq1pZm84Zh7xAzOQImDERlrllb2a76epIJBwkCQIj3soOmXBR8Josb1gc+pTdUo5EBpaHueamcADAGnZnI2yubL03uqnTFQ1SQ46GnUMOgSMAbAPluWK/HunL9K6/j8lsrko/yWnqbQ0PzADpDg7zkazlz7lbXXepxtAdMmImVk6fTOzXox1GzVTQrSCxtVgGODsgkHlMqd0coU8dVvWB9alDsnRllPZGkE7Z2K/Fqvx9KQcoWVts9NBSqksV+swnESSATkNg1VvRrBwkfWU/uvRQsjP0zkTg4vTHEIQrCAiEqRAAhCEACEIQAIQhAHxGvRfRX06s92srNrsquNV7SDTDTAAjOSN686QmSPfj6VbBUcTjqMyHtUjnv0lS7F07sVV4Yy0NkmBiBaCToJK+dkLNPFjJ7NEL3FaPqC1PeNR3xkq3FjMAQ7htXfof6Qm23fgrdp9nd1Ticy5uHEwnjEj+laG0gMcQFzMrC497NtGVy60Z43NUcRmAOOoUuh0foj/Ul+8EkDwCk1bTuTbLTP/axxqrizS5zY7WuWxvpim+z0iwGQ0sETv56q0lpbh/DERwGiqWuXba0f9rV5NrTKHV3skuuqnMtfUYfy1HRzwnLyTNvuYVqbqdR4qMcMxUpsfHLTPiufXITZvaNhPchTiv4E6mybdN3mhRZSL8YY3CDhjsjJrYzyAgdy7rVw53VTDiJgg6DUg6bgo9O8p4J+nbgjkmRdbM90jumpaWPpNLmir92CDk2SC9zxuGGY2zCnXZ6PLDZ6QptpNe7U1KjWveTGoxAhvcFalwOYMHmm7TUrAt6o04kYy8OnDInCBlMTqrITcVxRXOtt7KW9ujFhY0VDZ6Qew4mOFNocHNzHsYcWm3LJVfUNsZFoDWPa7J5YxtN+FxgnswHADOIJMbIWntlNz6meTcJaCNhOpH9vgqi9LMyrRdQE1C1zHRAyAe2SZygCZ71U7Zb0/RJR0jm462F9UvyADhmdQTDTwy+K391+yXe8fgA39l57U6PENq1XOcTVqMLWNeGtpsbDRn+IkAk81orpqmm9oByJAI3yYz4qzEaqnr3sMiHkjy/BrUJELtHMFQhCBCISpEACEIQAIQhAHxGhCEyYIQhAHrf/wDP9ripaqecFrHeBc0/EL1G9qkPPcV5L6CWRVtL9zGt/wDI/sF6H0ht0Vo3Nz7yVzvkZ8a9mvDjys0LaHqGK5HApv1zP681Ar2oTsH1mvOytbfR2o1l9QtQORTkD/tZdltE5FTKV4EHMqcbn9g6y+DwFHtFpw5wotK3g65KXVsgqDJxaToRn5FWc3JfpI8dexqnbmnhvTgtg3qqr9G6uLEy0dzqYw+R1WdvW869lnrqeJjSAX0zInkfrNSULW9Jpsk4163s31O1QNU9SvLEY3ZaLA3d0ps9QD73CTseCD8lobHaAcwQZ0g7xEyk5WwepJor8cJdo1tOtLUFjTIO0QSN3NVrLWMMAgkDSdSq+jekOh8g+HgtPljrsp8LZJvew1XV2ONQdUwdhgEQ7Qucdp3c1d9H6WOrOxmffs+uCr6lfFhAz/ytbc9i6qmBtObuZWnFh5LOX0jPk2cK+JNKxtO9LU9+JlVoYGB5YaYMlznCGu2NAbqZngtkvPekNGtZ3vFPRxLqcGMbScbqbToHzIzGnMroXuSScTnVpN9mv6P3yy1U8bDMEtOW0GJHAq0WJ6DvZ1tR9Kk+i20DrHMe3BgqQA5uHZk1pyylx3lbZWwltEJLTBCEKZERCVCAEQlQgD4iQhCZMEIQUAex+hazFlnqPP8AuVIGWoaADz0f4KR0ivIes1OBDf0tg/Aqf0FAs9gpuMBrabqh5Zkk8/vF5RaOkHWOc92rnOdyxHb3LFl0u1JG74+cIzbkzcC85MEx80xaLwkkTszz3E6eSxpviSDOmxBvBxkE6rAsHR2431P0zTWy1TBBz0I55+WS6s18bNYGccNVnqd6dkt4QOUyUj6wdmDERpv3qX9KmtNFilF/ZtrDegdm08Nf8q9u68I2ry0VSDLSQrCzX5UZE5rLZhPe4Dcdnr9ntWLanbRRZUaWuAIOoXndg6WAZGR3LT2G+w4AzIPFUNzr/ciiVDXorLxsdGy4mPswqUXjVo7XAGNYOnxCauno3Z6wD6D3UMwXZua7i0icMceC1TnNqtzgj91G6ikzmrPPJL2VNFUej9ZriW13kSSAc8uanUaOADG4u5n9k7ar2psyc9o2Rq47sgmLup1bRUPZDWDjLv8A8/i8lVNSmSdul2afotZ+uqY3CGsEgcdhK2qqrksopAtG5pnxH7KD0q6Z2ewGm2pifVq+xSYJcRvO4Lv4darqW/8AJwr5u2zo0aZtllZVaWPEtP1kdhVF0V6WMtuMBjqbmEDC+JMzEeB8FopWpNSW0USi4vTIV3XTSoElgMuABLnFxgaAE6DM5KcklEproixUJJRKYhUq5lEoA6QklIgD4kQhCZMF3QpF7mtbq4ho5kwPiuFddD7PitTDE9X2wN7hkwfrLUCZ7tdN1sq0m2V84Kg6p2EkEsY04s9RPVvz/OnXeh+6j/tVByrPU3o02KoGynTJJja44B5U3H+pajrEkRR4/f8A6Dcy6xWgAe5WB8A9s+YWWtPomvSnpTp1BvZVB/8AKCvorGjrEElNr0fMFr6F3jSBc+yVoEyWtDvDCSVSCsWnC6WkahwgiNhB0X111nFQL0uiz2kRaKNKoPzsBPjqFFxTLoZU4vaPlxlrTrLUNi9rvf0SWCrJpdZZ3b2Olv6HT5Qsde/oftNOTZ6zKw91wwP+JB8lU6kbqvkmv3GSNYObMQ4ZHjxAVhcd6YHgHQqFa7jtdmP31lqtA/FgLm88bZC0HRGzOqaMJIOQDCT8Fhya9Qe1s69WXXOG9mtoWoEQBmmqzW6uMHnC0l09FSRirOLfyNiY4nOO5aOxXVQpexSZI/ERLv1HNYqvjbJrcujnXfIQi9R7PLaHRC0VavX2dku0IqZU3j+bVp3OEr0vo9Yn029uhgcYmHsc3ucDJHcrkVUdautDFikt9tHMtypTf4ADAHOOeUmNwBML5ts96utNrr26u+e0Q3E2WBoBhrTPZIGGBGea+kTUXnFX0WUxWe+lXw0qj8bqLqeJo1yaQ4bzBIkSrpx3DiiFFkYy3InejixF1M14wio9gb/JS7TnZay4kAr0IOVfYqLaTQ0aDIRkABoANgC6fbmhzWEgF84AYGKNYzk5ZoqgoR0K6zyScifiRKj9ajrVaVbJEolR+t+vr6yR1iA2SJRiUfrUoqIAfxJVHx8fNCNgfFyEIUiYLX+jimTWcRqMMcwez/eWeBWQXoXo0sThD4MPdinc1sNE8MTnH/jSZGXo9iuKGio4bXBo34abQ0f3Y/FWnrKzl0VvumEZYgXRuxEnbzU3reKWyGy29Z5pPWuaqsfFdCtxS2HIs/Wl1619Qqvr+KPWeKNi2WwtKXr1TG1JPWnI2Gy7FdI2rGmXcqcWxy69cKQci369AtAVULUeK6FoP0EbFstPWQl9ZG9VgrcfJHXcUbFss+v4pRX4qt6zj5ox8R4o2PYt7X0yg1z6jgKdJoc/P2nOMU2d5/besX0OvB94W51seIbSxhpjIj2Whh93N5/pBXPTHo/bLRWig6l1FSOsDnEEGA2YjOAMozz3gFai5rsbZ6TabIyidgJiMhsEZAbgFBJ72ybmlHSND1w3pRWG9VoB+ilBUtlfIshWXQqqtH1muxzHijYciyxHh5fNKCdw+u9Vwj3l0P5kbHyJ8u3JVBz94oTHyPkJCv8AEz+HT/SEB7P4VP8ASFYW7KazWR1Q9kfLQnXuK9kueyNo2fqwTLWNpEgjLVrjGubn1j/xgrBWSqwR92zw+t6vrBaWtcHBjQ4DCHRmG7gdg4JEWbQW2MgdNnkuvtA7/NZ9t6ncPBdfah91vgokOzQC8T9FdC8j9FZ4XqfdCUXqdyRF7NELx4eaX7R4FZ8Xkdx8k623k+8kIvfXxuKUW4cVR+tHeV0LSd5UdiLz7SH5kovIfmVF607e7yR627e5HIWy/FvH5vBL6xO9ULbc73j4JwW93vH67kuQi8D+aUHgVSi2O94roWl3vFLkLZdA8F0H8FSi0O3uR153uRyDZdh6WeKo/WOLkrbUN58Ecg2Xoafe812KJ3qmZaR758E+y0D33eCNi5Fs2zneu+ocqxtb8z/BOtr/AJn+CNj5E8B42DyTgrVB+EeXzVcLTxJ5hOC18PJGw5E/1mp7o8vmhQ/XRuHmhGw5Hzp1i6bU4JsN5J1lMq81kqhV4KyoWjgVX0aBVjQszvoqDkSUdksV+aDV4lO0rE7ipLLtcdpVMrtFsadkDreJXPXc1Z/Zbt6X7JcqnkFixkVja/8AMuxav5vFWIuhydbdJUHkE1jRKsWs8fFdttbuKtmXYnW3eFB3sl/TwRUstLt5UmlVdvKsRYxuK7FnHFQdrDw1kNrnbynIdCmtpc122kjySK5UwIQD10Me7zVgKI+j/hKbON/19QmrWUyoiV4qP4eKUV38PFTH2Yb006yt3/BWKwzyqSOW1HHaPFOhk/ib4lMGzN95HUAaP+CmpGeSJIpH32+JQGkf7jfEpjqz73kiXD8X9qlsqbJHWEf7g8SgWoj8c8pTIrvGkfpTtO31djW/pCexbHmW4DUvPipLLfT2sqHvKjsvSt7jPAD90+y9q/8ADZ5I2LY76/S/hVfE/NC5+06/8JniPmkRyHs8gp2PmplKw/Uqsp287XHxUunb/wD1PitL2dAtaNi4ean0bLG5U9K8D7/kVKp3id48/mqZbJKei5pMjd4qSHAbQqNt5cvFOtt/5Qf6lS4stjai7FQbwuxX4hUrLcPdb4hPNtvBviFW4FnmRbNtPJONtXJVLbdwauxbfytUOAeZFu2ty8F2Hj6CpxbT7o8U4Le7cPFLgRdpbCPoJezvVULedwQbfwCfAi7S1lu9Jjbv8lTuto3BMutYT4EHaXZrN3+S5NZvveSozaeB8Vx1p3HxKfArdxemqz3vJNF9P3j4f45KnDzuP6kAn3f7k1EplbstJpe87wCUVKY2u8vkqog7o/qC57/NTSKJS2XLa7dk+SdZaNwPkqAVh7xXYtYH4neCZWzRMtD9jPh8sk4KtT+ECs8y8QPxO8P8p4XzGjn+fzTEXJdU/hN/QkxO/hgf8RVY2/XbHO8/mpNK/qm897j80bAldYfcH/sFCb+3qm/+8/NKjYHjSVqELezpHbU/S2cx8UIVbAlNSoQqxChOMQhRZJEmj9eCsaX/ANv/AIoQqpgyVT/dSQhCrICrn6+KEJiYDX64J4IQgrkdJD+/ySIQUsZqaeH7qHV+X7oQmiBXV02kQpDFXbUIQIlUfryUhnz/AGQhIiOLpqEIA5QhC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42844" y="1643049"/>
          <a:ext cx="7634464" cy="47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855"/>
                <a:gridCol w="991032"/>
                <a:gridCol w="1224400"/>
                <a:gridCol w="2016659"/>
                <a:gridCol w="1584518"/>
              </a:tblGrid>
              <a:tr h="1133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безвозмездных поступлений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2000" b="1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2000" b="1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(первоначальный)</a:t>
                      </a:r>
                      <a:endParaRPr lang="ru-RU" sz="1800" b="1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(уточненный)</a:t>
                      </a:r>
                    </a:p>
                  </a:txBody>
                  <a:tcPr marL="9525" marR="9525" marT="9525" marB="0" anchor="ctr"/>
                </a:tc>
              </a:tr>
              <a:tr h="5491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124108,6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111317,1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108138,7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97833,3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49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Субсидии, </a:t>
                      </a:r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субвенции</a:t>
                      </a: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иные 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82117,6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126216,8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93860,2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107357,3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82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безвозмездных поступлений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206226,2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237533,9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201998,9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205190,6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313" y="1628799"/>
          <a:ext cx="8462142" cy="455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399"/>
                <a:gridCol w="1008112"/>
                <a:gridCol w="1224136"/>
                <a:gridCol w="1247359"/>
                <a:gridCol w="1158169"/>
                <a:gridCol w="1093826"/>
                <a:gridCol w="965141"/>
              </a:tblGrid>
              <a:tr h="12134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безвозмездных поступлений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Первонач.план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2000" b="1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2000" b="1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136,2</a:t>
                      </a:r>
                      <a:endParaRPr lang="ru-RU" sz="24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139,0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130,6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127,8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133,8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144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Субсидии, </a:t>
                      </a:r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субвенции</a:t>
                      </a: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иные 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138,0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111,4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108,9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109,1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10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безвозмездных поступлений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277,0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242,0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236,7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242,9</a:t>
                      </a:r>
                      <a:endParaRPr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29454" y="11429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(млн. рублей)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2071688"/>
          <a:ext cx="7960940" cy="248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196"/>
                <a:gridCol w="1368152"/>
                <a:gridCol w="1512168"/>
                <a:gridCol w="1224136"/>
                <a:gridCol w="1368152"/>
                <a:gridCol w="1224136"/>
              </a:tblGrid>
              <a:tr h="89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600" b="0" i="0" u="none" strike="noStrike" dirty="0" smtClean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ctr" fontAlgn="ctr"/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134,3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139,0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133,8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318128" cy="1285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Дотации, поступающие в бюджет ЗАТО Звёздный</a:t>
            </a:r>
          </a:p>
        </p:txBody>
      </p:sp>
      <p:sp>
        <p:nvSpPr>
          <p:cNvPr id="10266" name="TextBox 4"/>
          <p:cNvSpPr txBox="1">
            <a:spLocks noChangeArrowheads="1"/>
          </p:cNvSpPr>
          <p:nvPr/>
        </p:nvSpPr>
        <p:spPr bwMode="auto">
          <a:xfrm>
            <a:off x="7143750" y="1571625"/>
            <a:ext cx="174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млн</a:t>
            </a:r>
            <a:r>
              <a:rPr lang="ru-RU" sz="2000" b="1" dirty="0" smtClean="0">
                <a:cs typeface="Times New Roman" pitchFamily="18" charset="0"/>
              </a:rPr>
              <a:t>. </a:t>
            </a:r>
            <a:r>
              <a:rPr lang="ru-RU" sz="2000" b="1" dirty="0"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3" y="2071688"/>
          <a:ext cx="8280920" cy="248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584177"/>
                <a:gridCol w="1440160"/>
                <a:gridCol w="1296144"/>
                <a:gridCol w="1440160"/>
                <a:gridCol w="1368152"/>
              </a:tblGrid>
              <a:tr h="89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(первонач.план)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600" b="0" i="0" u="none" strike="noStrike" dirty="0" smtClean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ctr" fontAlgn="ctr"/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600" b="0" i="0" u="none" strike="noStrike" dirty="0" smtClean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ctr" fontAlgn="ctr"/>
                      <a:endParaRPr lang="ru-RU" sz="2600" b="0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2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312,0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298,1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322,0</a:t>
                      </a:r>
                      <a:endParaRPr kumimoji="0" lang="ru-RU" sz="24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295,0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288,9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295,4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643938" cy="10572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Расходы бюджета ЗАТО Звёздный</a:t>
            </a:r>
          </a:p>
        </p:txBody>
      </p:sp>
      <p:sp>
        <p:nvSpPr>
          <p:cNvPr id="11290" name="TextBox 4"/>
          <p:cNvSpPr txBox="1">
            <a:spLocks noChangeArrowheads="1"/>
          </p:cNvSpPr>
          <p:nvPr/>
        </p:nvSpPr>
        <p:spPr bwMode="auto">
          <a:xfrm>
            <a:off x="7143750" y="1571625"/>
            <a:ext cx="174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млн</a:t>
            </a:r>
            <a:r>
              <a:rPr lang="ru-RU" sz="2000" b="1" dirty="0" smtClean="0">
                <a:cs typeface="Times New Roman" pitchFamily="18" charset="0"/>
              </a:rPr>
              <a:t>. </a:t>
            </a:r>
            <a:r>
              <a:rPr lang="ru-RU" sz="2000" b="1" dirty="0"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94" y="274638"/>
            <a:ext cx="8301006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Структура расходов бюджета ЗАТО Звёздный на 2022 год</a:t>
            </a:r>
            <a:endParaRPr lang="ru-RU" sz="2800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2195736" y="2420888"/>
          <a:ext cx="6696744" cy="443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Овал 15"/>
          <p:cNvSpPr/>
          <p:nvPr/>
        </p:nvSpPr>
        <p:spPr bwMode="auto">
          <a:xfrm>
            <a:off x="3857588" y="3748110"/>
            <a:ext cx="2214610" cy="100013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smtClean="0"/>
              <a:t>295,0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млн. руб.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5877272"/>
            <a:ext cx="161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Образование</a:t>
            </a:r>
          </a:p>
          <a:p>
            <a:pPr algn="ctr"/>
            <a:r>
              <a:rPr lang="ru-RU" sz="1600" dirty="0" smtClean="0"/>
              <a:t>171,3 млн.руб.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732240" y="1268761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Социальная политика</a:t>
            </a:r>
          </a:p>
          <a:p>
            <a:pPr algn="ctr"/>
            <a:r>
              <a:rPr lang="ru-RU" sz="1600" dirty="0" smtClean="0"/>
              <a:t>13,8 млн.руб.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3851919" y="1196752"/>
            <a:ext cx="230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Физкультура и спорт</a:t>
            </a:r>
          </a:p>
          <a:p>
            <a:pPr algn="ctr"/>
            <a:r>
              <a:rPr lang="ru-RU" sz="1600" dirty="0" smtClean="0"/>
              <a:t>1,9 млн.руб.</a:t>
            </a:r>
            <a:endParaRPr lang="ru-RU" sz="16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 flipH="1" flipV="1">
            <a:off x="7020272" y="5085184"/>
            <a:ext cx="1366188" cy="6452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 flipH="1">
            <a:off x="5724128" y="1772816"/>
            <a:ext cx="1228728" cy="989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5076056" y="1772816"/>
            <a:ext cx="36004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0" y="1700808"/>
            <a:ext cx="305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Общегосударственные</a:t>
            </a:r>
          </a:p>
          <a:p>
            <a:pPr algn="ctr"/>
            <a:r>
              <a:rPr lang="ru-RU" sz="1600" dirty="0" smtClean="0"/>
              <a:t>вопросы 38,7 млн.руб.</a:t>
            </a:r>
            <a:endParaRPr lang="ru-RU" sz="16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>
            <a:off x="2339752" y="2420888"/>
            <a:ext cx="1385901" cy="7833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0" y="4437112"/>
            <a:ext cx="169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Жилищно</a:t>
            </a:r>
            <a:r>
              <a:rPr lang="ru-RU" sz="1600" dirty="0" smtClean="0"/>
              <a:t>-</a:t>
            </a:r>
          </a:p>
          <a:p>
            <a:pPr algn="ctr"/>
            <a:r>
              <a:rPr lang="ru-RU" sz="1600" dirty="0" smtClean="0"/>
              <a:t>коммунальное</a:t>
            </a:r>
          </a:p>
          <a:p>
            <a:pPr algn="ctr"/>
            <a:r>
              <a:rPr lang="ru-RU" sz="1600" dirty="0" smtClean="0"/>
              <a:t>хозяйство</a:t>
            </a:r>
          </a:p>
          <a:p>
            <a:pPr algn="ctr"/>
            <a:r>
              <a:rPr lang="ru-RU" sz="1600" dirty="0" smtClean="0"/>
              <a:t>20,3 млн.руб.</a:t>
            </a:r>
            <a:endParaRPr lang="ru-RU" sz="1600" dirty="0"/>
          </a:p>
        </p:txBody>
      </p:sp>
      <p:cxnSp>
        <p:nvCxnSpPr>
          <p:cNvPr id="47" name="Прямая соединительная линия 46"/>
          <p:cNvCxnSpPr/>
          <p:nvPr/>
        </p:nvCxnSpPr>
        <p:spPr bwMode="auto">
          <a:xfrm flipV="1">
            <a:off x="1475656" y="4005064"/>
            <a:ext cx="1152128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0" y="5589240"/>
            <a:ext cx="262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Национальная </a:t>
            </a:r>
          </a:p>
          <a:p>
            <a:pPr algn="ctr"/>
            <a:r>
              <a:rPr lang="ru-RU" sz="1600" dirty="0" smtClean="0"/>
              <a:t>экономика</a:t>
            </a:r>
          </a:p>
          <a:p>
            <a:pPr algn="ctr"/>
            <a:r>
              <a:rPr lang="ru-RU" sz="1600" dirty="0" smtClean="0"/>
              <a:t>23,0 млн.руб.</a:t>
            </a:r>
            <a:endParaRPr lang="ru-RU" sz="16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 bwMode="auto">
          <a:xfrm flipH="1">
            <a:off x="2123728" y="4653136"/>
            <a:ext cx="648072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267744" y="126876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Культура</a:t>
            </a:r>
          </a:p>
          <a:p>
            <a:pPr algn="ctr"/>
            <a:r>
              <a:rPr lang="ru-RU" sz="1600" dirty="0" smtClean="0"/>
              <a:t>17,8 млн.руб.</a:t>
            </a:r>
            <a:endParaRPr lang="ru-RU" sz="16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>
            <a:off x="3779912" y="1844824"/>
            <a:ext cx="936104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2123728" y="3645024"/>
            <a:ext cx="1296144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Прямоугольник 43"/>
          <p:cNvSpPr/>
          <p:nvPr/>
        </p:nvSpPr>
        <p:spPr>
          <a:xfrm flipH="1">
            <a:off x="0" y="2564904"/>
            <a:ext cx="2267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Национальная безопасность и правоохранительная деятельность   6,6 млн.руб.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30126" cy="954914"/>
          </a:xfrm>
        </p:spPr>
        <p:txBody>
          <a:bodyPr/>
          <a:lstStyle/>
          <a:p>
            <a:pPr algn="ctr"/>
            <a:r>
              <a:rPr lang="ru-RU" sz="2400" dirty="0" smtClean="0"/>
              <a:t>Расходы на образование, культуру, физкультуру и спорт, социальную политику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43322554"/>
              </p:ext>
            </p:extLst>
          </p:nvPr>
        </p:nvGraphicFramePr>
        <p:xfrm>
          <a:off x="2500298" y="2500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3639873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НА ОБРАЗОВАНИЕ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89501"/>
            <a:ext cx="5832648" cy="32100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3808" y="486916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smtClean="0"/>
              <a:t>2022 год – 171,3 млн.руб.</a:t>
            </a:r>
          </a:p>
          <a:p>
            <a:pPr marL="0" indent="0">
              <a:buNone/>
            </a:pPr>
            <a:r>
              <a:rPr lang="ru-RU" dirty="0" smtClean="0"/>
              <a:t>2023 год  –169,2  млн.руб. </a:t>
            </a:r>
          </a:p>
          <a:p>
            <a:pPr marL="0" indent="0">
              <a:buNone/>
            </a:pPr>
            <a:r>
              <a:rPr lang="ru-RU" dirty="0" smtClean="0"/>
              <a:t>2024 год –  168,9 млн.руб.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918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1TGp_gold_light_ani">
  <a:themeElements>
    <a:clrScheme name="Default Design 1">
      <a:dk1>
        <a:srgbClr val="000000"/>
      </a:dk1>
      <a:lt1>
        <a:srgbClr val="FFFFFF"/>
      </a:lt1>
      <a:dk2>
        <a:srgbClr val="800000"/>
      </a:dk2>
      <a:lt2>
        <a:srgbClr val="333333"/>
      </a:lt2>
      <a:accent1>
        <a:srgbClr val="EB6743"/>
      </a:accent1>
      <a:accent2>
        <a:srgbClr val="D3A911"/>
      </a:accent2>
      <a:accent3>
        <a:srgbClr val="FFFFFF"/>
      </a:accent3>
      <a:accent4>
        <a:srgbClr val="000000"/>
      </a:accent4>
      <a:accent5>
        <a:srgbClr val="F3B8B0"/>
      </a:accent5>
      <a:accent6>
        <a:srgbClr val="BF990E"/>
      </a:accent6>
      <a:hlink>
        <a:srgbClr val="7B9B63"/>
      </a:hlink>
      <a:folHlink>
        <a:srgbClr val="38A3B2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581TGp_gold_light_ani</Template>
  <TotalTime>2104</TotalTime>
  <Words>535</Words>
  <Application>Microsoft Office PowerPoint</Application>
  <PresentationFormat>Экран (4:3)</PresentationFormat>
  <Paragraphs>197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581TGp_gold_light_ani</vt:lpstr>
      <vt:lpstr>О проекте бюджета  ЗАТО Звёздный  на 2022-2024 годы</vt:lpstr>
      <vt:lpstr>Основные характеристики бюджета ЗАТО Звёздный за 2022-2024 годы, млн. рублей</vt:lpstr>
      <vt:lpstr>Структура собственных доходов бюджета ЗАТО Звёздный, млн. руб.</vt:lpstr>
      <vt:lpstr> Безвозмездные поступления  в бюджет ЗАТО Звёздный в 2020-2024 г.г. </vt:lpstr>
      <vt:lpstr>Дотации, поступающие в бюджет ЗАТО Звёздный</vt:lpstr>
      <vt:lpstr> Расходы бюджета ЗАТО Звёздный</vt:lpstr>
      <vt:lpstr>Структура расходов бюджета ЗАТО Звёздный на 2022 год</vt:lpstr>
      <vt:lpstr>Расходы на образование, культуру, физкультуру и спорт, социальную политику</vt:lpstr>
      <vt:lpstr>РАСХОДЫ НА ОБРАЗОВАНИЕ</vt:lpstr>
      <vt:lpstr>Расходы на реализацию муниципальных программ в 2022 году</vt:lpstr>
      <vt:lpstr>Расходы на приведение учреждений в нормативное состояние</vt:lpstr>
      <vt:lpstr>Обеспечение антитеррористической защищенности муниципальных объектов ЗАТО Звёздный</vt:lpstr>
      <vt:lpstr>Расходы на благоустройство,  ремонт и содержание дорог (млн. рублей)</vt:lpstr>
      <vt:lpstr>Комфортная городская среда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  ЗАТО Звёздный  на 2013 год  и на плановый период  2014 и 2015 годов</dc:title>
  <dc:creator>1</dc:creator>
  <cp:lastModifiedBy>User</cp:lastModifiedBy>
  <cp:revision>289</cp:revision>
  <dcterms:created xsi:type="dcterms:W3CDTF">2013-12-16T15:55:47Z</dcterms:created>
  <dcterms:modified xsi:type="dcterms:W3CDTF">2022-02-17T06:58:40Z</dcterms:modified>
</cp:coreProperties>
</file>