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7" r:id="rId3"/>
    <p:sldId id="278" r:id="rId4"/>
    <p:sldId id="274" r:id="rId5"/>
    <p:sldId id="275" r:id="rId6"/>
    <p:sldId id="276" r:id="rId7"/>
    <p:sldId id="261" r:id="rId8"/>
    <p:sldId id="283" r:id="rId9"/>
    <p:sldId id="268" r:id="rId10"/>
    <p:sldId id="279" r:id="rId11"/>
    <p:sldId id="280" r:id="rId12"/>
    <p:sldId id="282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697" autoAdjust="0"/>
  </p:normalViewPr>
  <p:slideViewPr>
    <p:cSldViewPr>
      <p:cViewPr varScale="1">
        <p:scale>
          <a:sx n="77" d="100"/>
          <a:sy n="77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dLbls>
            <c:dLbl>
              <c:idx val="0"/>
              <c:layout>
                <c:manualLayout>
                  <c:x val="-1.1891447006515666E-2"/>
                  <c:y val="-2.68817204301078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97-49AA-B80A-54BD0B4C4042}"/>
                </c:ext>
              </c:extLst>
            </c:dLbl>
            <c:dLbl>
              <c:idx val="1"/>
              <c:layout>
                <c:manualLayout>
                  <c:x val="-1.189156404831699E-2"/>
                  <c:y val="-8.064516129032374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97-49AA-B80A-54BD0B4C4042}"/>
                </c:ext>
              </c:extLst>
            </c:dLbl>
            <c:dLbl>
              <c:idx val="2"/>
              <c:layout>
                <c:manualLayout>
                  <c:x val="-1.1891447006515666E-2"/>
                  <c:y val="1.34408602150540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97-49AA-B80A-54BD0B4C4042}"/>
                </c:ext>
              </c:extLst>
            </c:dLbl>
            <c:dLbl>
              <c:idx val="4"/>
              <c:layout>
                <c:manualLayout>
                  <c:x val="-1.9323601385587905E-2"/>
                  <c:y val="-8.064516129032374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97-49AA-B80A-54BD0B4C4042}"/>
                </c:ext>
              </c:extLst>
            </c:dLbl>
            <c:dLbl>
              <c:idx val="5"/>
              <c:layout>
                <c:manualLayout>
                  <c:x val="-1.040501613070115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97-49AA-B80A-54BD0B4C4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Столбец2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44.6</c:v>
                </c:pt>
                <c:pt idx="1">
                  <c:v>46.4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597-49AA-B80A-54BD0B4C404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Дотации</c:v>
                </c:pt>
              </c:strCache>
            </c:strRef>
          </c:tx>
          <c:dLbls>
            <c:dLbl>
              <c:idx val="1"/>
              <c:layout>
                <c:manualLayout>
                  <c:x val="-8.9185852548868162E-3"/>
                  <c:y val="2.688172043010742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97-49AA-B80A-54BD0B4C4042}"/>
                </c:ext>
              </c:extLst>
            </c:dLbl>
            <c:dLbl>
              <c:idx val="3"/>
              <c:layout>
                <c:manualLayout>
                  <c:x val="-3.4187910143732014E-2"/>
                  <c:y val="5.91397849462378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97-49AA-B80A-54BD0B4C4042}"/>
                </c:ext>
              </c:extLst>
            </c:dLbl>
            <c:dLbl>
              <c:idx val="4"/>
              <c:layout>
                <c:manualLayout>
                  <c:x val="-2.5269324888845451E-2"/>
                  <c:y val="5.376344086021599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97-49AA-B80A-54BD0B4C4042}"/>
                </c:ext>
              </c:extLst>
            </c:dLbl>
            <c:dLbl>
              <c:idx val="5"/>
              <c:layout>
                <c:manualLayout>
                  <c:x val="-4.1620064522804277E-2"/>
                  <c:y val="5.10752688172043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597-49AA-B80A-54BD0B4C4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Столбец2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99.4</c:v>
                </c:pt>
                <c:pt idx="1">
                  <c:v>110.7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597-49AA-B80A-54BD0B4C404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Субсидии, субвенции, ИМБТ</c:v>
                </c:pt>
              </c:strCache>
            </c:strRef>
          </c:tx>
          <c:dLbls>
            <c:dLbl>
              <c:idx val="1"/>
              <c:layout>
                <c:manualLayout>
                  <c:x val="-1.9323601385587919E-2"/>
                  <c:y val="-8.064516129032384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97-49AA-B80A-54BD0B4C4042}"/>
                </c:ext>
              </c:extLst>
            </c:dLbl>
            <c:dLbl>
              <c:idx val="2"/>
              <c:layout>
                <c:manualLayout>
                  <c:x val="0"/>
                  <c:y val="1.68288748852436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597-49AA-B80A-54BD0B4C4042}"/>
                </c:ext>
              </c:extLst>
            </c:dLbl>
            <c:dLbl>
              <c:idx val="3"/>
              <c:layout>
                <c:manualLayout>
                  <c:x val="-1.9323601385587905E-2"/>
                  <c:y val="-5.37634408602159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597-49AA-B80A-54BD0B4C4042}"/>
                </c:ext>
              </c:extLst>
            </c:dLbl>
            <c:dLbl>
              <c:idx val="4"/>
              <c:layout>
                <c:manualLayout>
                  <c:x val="-1.9323601385587919E-2"/>
                  <c:y val="-2.41935483870968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597-49AA-B80A-54BD0B4C4042}"/>
                </c:ext>
              </c:extLst>
            </c:dLbl>
            <c:dLbl>
              <c:idx val="5"/>
              <c:layout>
                <c:manualLayout>
                  <c:x val="-1.9323601385587919E-2"/>
                  <c:y val="-2.68817204301078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597-49AA-B80A-54BD0B4C4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Столбец2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104.3</c:v>
                </c:pt>
                <c:pt idx="1">
                  <c:v>119.3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597-49AA-B80A-54BD0B4C4042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Всего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Столбец2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248.3</c:v>
                </c:pt>
                <c:pt idx="1">
                  <c:v>276.39999999999975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597-49AA-B80A-54BD0B4C4042}"/>
            </c:ext>
          </c:extLst>
        </c:ser>
        <c:dLbls/>
        <c:axId val="129885312"/>
        <c:axId val="129886848"/>
      </c:barChart>
      <c:catAx>
        <c:axId val="1298853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9886848"/>
        <c:crosses val="autoZero"/>
        <c:auto val="1"/>
        <c:lblAlgn val="ctr"/>
        <c:lblOffset val="100"/>
      </c:catAx>
      <c:valAx>
        <c:axId val="1298868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9885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671253456829895"/>
          <c:y val="0.83868168920087982"/>
          <c:w val="0.78616579954297516"/>
          <c:h val="0.14518923037846257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1666243165206364"/>
                  <c:y val="-0.2106600417560309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D2-4E94-8049-C9D8C9DAD963}"/>
                </c:ext>
              </c:extLst>
            </c:dLbl>
            <c:dLbl>
              <c:idx val="1"/>
              <c:layout>
                <c:manualLayout>
                  <c:x val="-1.7423307796150849E-2"/>
                  <c:y val="2.13934250546275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D2-4E94-8049-C9D8C9DAD963}"/>
                </c:ext>
              </c:extLst>
            </c:dLbl>
            <c:dLbl>
              <c:idx val="2"/>
              <c:layout>
                <c:manualLayout>
                  <c:x val="-2.571004930303569E-4"/>
                  <c:y val="-1.38079911072232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D2-4E94-8049-C9D8C9DAD963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5"/>
              <c:layout>
                <c:manualLayout>
                  <c:x val="3.2539310312096462E-2"/>
                  <c:y val="-1.268033046836253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0,7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D2-4E94-8049-C9D8C9DAD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Акцизы</c:v>
                </c:pt>
                <c:pt idx="3">
                  <c:v>Транспортный налог</c:v>
                </c:pt>
                <c:pt idx="4">
                  <c:v>Земельный налог</c:v>
                </c:pt>
                <c:pt idx="5">
                  <c:v>Другие налоги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18.2</c:v>
                </c:pt>
                <c:pt idx="1">
                  <c:v>1.3</c:v>
                </c:pt>
                <c:pt idx="2">
                  <c:v>0.70000000000000062</c:v>
                </c:pt>
                <c:pt idx="3">
                  <c:v>6.4</c:v>
                </c:pt>
                <c:pt idx="4">
                  <c:v>1.2</c:v>
                </c:pt>
                <c:pt idx="5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4D2-4E94-8049-C9D8C9DAD963}"/>
            </c:ext>
          </c:extLst>
        </c:ser>
        <c:ser>
          <c:idx val="1"/>
          <c:order val="1"/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Акцизы</c:v>
                </c:pt>
                <c:pt idx="3">
                  <c:v>Транспортный налог</c:v>
                </c:pt>
                <c:pt idx="4">
                  <c:v>Земельный налог</c:v>
                </c:pt>
                <c:pt idx="5">
                  <c:v>Другие налоги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63.9</c:v>
                </c:pt>
                <c:pt idx="1">
                  <c:v>4.5</c:v>
                </c:pt>
                <c:pt idx="2">
                  <c:v>2.5</c:v>
                </c:pt>
                <c:pt idx="3">
                  <c:v>22.5</c:v>
                </c:pt>
                <c:pt idx="4">
                  <c:v>4.2</c:v>
                </c:pt>
                <c:pt idx="5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4D2-4E94-8049-C9D8C9DAD963}"/>
            </c:ext>
          </c:extLst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-4.7274897929425512E-2"/>
                  <c:y val="-5.46624000240399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62-464B-BE68-08E3EA1A5FC4}"/>
                </c:ext>
              </c:extLst>
            </c:dLbl>
            <c:dLbl>
              <c:idx val="4"/>
              <c:layout>
                <c:manualLayout>
                  <c:x val="8.6663385826771661E-3"/>
                  <c:y val="-8.316020259114034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62-464B-BE68-08E3EA1A5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Арендная плата за муниципальное имущество и землю</c:v>
                </c:pt>
                <c:pt idx="1">
                  <c:v>Платежи при пользовании природными ресурсами</c:v>
                </c:pt>
                <c:pt idx="2">
                  <c:v>Доходы от реализации муниципального имущества</c:v>
                </c:pt>
                <c:pt idx="3">
                  <c:v>Штрафы</c:v>
                </c:pt>
                <c:pt idx="4">
                  <c:v>Прочие неналоговые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4</c:v>
                </c:pt>
                <c:pt idx="1">
                  <c:v>1.6</c:v>
                </c:pt>
                <c:pt idx="2">
                  <c:v>8.9</c:v>
                </c:pt>
                <c:pt idx="3">
                  <c:v>0.60000000000000031</c:v>
                </c:pt>
                <c:pt idx="4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62-464B-BE68-08E3EA1A5FC4}"/>
            </c:ext>
          </c:extLst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dLbl>
              <c:idx val="0"/>
              <c:layout>
                <c:manualLayout>
                  <c:x val="-1.1891447006515664E-2"/>
                  <c:y val="-2.688172043010788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76-445B-A06F-F1521279104F}"/>
                </c:ext>
              </c:extLst>
            </c:dLbl>
            <c:dLbl>
              <c:idx val="1"/>
              <c:layout>
                <c:manualLayout>
                  <c:x val="-1.1891564048316988E-2"/>
                  <c:y val="-8.06451612903235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76-445B-A06F-F1521279104F}"/>
                </c:ext>
              </c:extLst>
            </c:dLbl>
            <c:dLbl>
              <c:idx val="2"/>
              <c:layout>
                <c:manualLayout>
                  <c:x val="-1.1891447006515664E-2"/>
                  <c:y val="1.344086021505405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76-445B-A06F-F1521279104F}"/>
                </c:ext>
              </c:extLst>
            </c:dLbl>
            <c:dLbl>
              <c:idx val="4"/>
              <c:layout>
                <c:manualLayout>
                  <c:x val="-1.9323601385587929E-2"/>
                  <c:y val="-8.06451612903235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76-445B-A06F-F1521279104F}"/>
                </c:ext>
              </c:extLst>
            </c:dLbl>
            <c:dLbl>
              <c:idx val="5"/>
              <c:layout>
                <c:manualLayout>
                  <c:x val="-1.040501613070115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76-445B-A06F-F15212791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Столбец2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160.30000000000001</c:v>
                </c:pt>
                <c:pt idx="1">
                  <c:v>163.30000000000001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276-445B-A06F-F1521279104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Lbls>
            <c:dLbl>
              <c:idx val="1"/>
              <c:layout>
                <c:manualLayout>
                  <c:x val="-8.918585254886811E-3"/>
                  <c:y val="2.68817204301074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76-445B-A06F-F1521279104F}"/>
                </c:ext>
              </c:extLst>
            </c:dLbl>
            <c:dLbl>
              <c:idx val="3"/>
              <c:layout>
                <c:manualLayout>
                  <c:x val="-3.4187910143732014E-2"/>
                  <c:y val="5.91397849462378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76-445B-A06F-F1521279104F}"/>
                </c:ext>
              </c:extLst>
            </c:dLbl>
            <c:dLbl>
              <c:idx val="4"/>
              <c:layout>
                <c:manualLayout>
                  <c:x val="-2.5269324888845451E-2"/>
                  <c:y val="5.376344086021597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76-445B-A06F-F1521279104F}"/>
                </c:ext>
              </c:extLst>
            </c:dLbl>
            <c:dLbl>
              <c:idx val="5"/>
              <c:layout>
                <c:manualLayout>
                  <c:x val="-4.1620064522804277E-2"/>
                  <c:y val="5.10752688172042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76-445B-A06F-F15212791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Столбец2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35.300000000000004</c:v>
                </c:pt>
                <c:pt idx="1">
                  <c:v>36.300000000000004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276-445B-A06F-F1521279104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Lbls>
            <c:dLbl>
              <c:idx val="1"/>
              <c:layout>
                <c:manualLayout>
                  <c:x val="-1.9323601385587946E-2"/>
                  <c:y val="-8.06451612903237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76-445B-A06F-F1521279104F}"/>
                </c:ext>
              </c:extLst>
            </c:dLbl>
            <c:dLbl>
              <c:idx val="2"/>
              <c:layout>
                <c:manualLayout>
                  <c:x val="0"/>
                  <c:y val="1.68288748852436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76-445B-A06F-F1521279104F}"/>
                </c:ext>
              </c:extLst>
            </c:dLbl>
            <c:dLbl>
              <c:idx val="3"/>
              <c:layout>
                <c:manualLayout>
                  <c:x val="-1.9323601385587929E-2"/>
                  <c:y val="-5.376344086021591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76-445B-A06F-F1521279104F}"/>
                </c:ext>
              </c:extLst>
            </c:dLbl>
            <c:dLbl>
              <c:idx val="4"/>
              <c:layout>
                <c:manualLayout>
                  <c:x val="-1.9323601385587946E-2"/>
                  <c:y val="-2.41935483870968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76-445B-A06F-F1521279104F}"/>
                </c:ext>
              </c:extLst>
            </c:dLbl>
            <c:dLbl>
              <c:idx val="5"/>
              <c:layout>
                <c:manualLayout>
                  <c:x val="-1.9323601385587946E-2"/>
                  <c:y val="-2.68817204301078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76-445B-A06F-F15212791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Столбец2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22.7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276-445B-A06F-F1521279104F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Культура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Столбец2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17.600000000000001</c:v>
                </c:pt>
                <c:pt idx="1">
                  <c:v>19.5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276-445B-A06F-F1521279104F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Столбец2</c:v>
                </c:pt>
              </c:strCache>
            </c:strRef>
          </c:cat>
          <c:val>
            <c:numRef>
              <c:f>Лист1!$B$6:$C$6</c:f>
              <c:numCache>
                <c:formatCode>General</c:formatCode>
                <c:ptCount val="2"/>
                <c:pt idx="0">
                  <c:v>15</c:v>
                </c:pt>
                <c:pt idx="1">
                  <c:v>31.2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276-445B-A06F-F1521279104F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Иные</c:v>
                </c:pt>
              </c:strCache>
            </c:strRef>
          </c:tx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Столбец2</c:v>
                </c:pt>
              </c:strCache>
            </c:strRef>
          </c:cat>
          <c:val>
            <c:numRef>
              <c:f>Лист1!$B$7:$C$7</c:f>
              <c:numCache>
                <c:formatCode>General</c:formatCode>
                <c:ptCount val="2"/>
                <c:pt idx="0">
                  <c:v>16.399999999999999</c:v>
                </c:pt>
                <c:pt idx="1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0276-445B-A06F-F1521279104F}"/>
            </c:ext>
          </c:extLst>
        </c:ser>
        <c:dLbls/>
        <c:axId val="132277760"/>
        <c:axId val="132279296"/>
      </c:barChart>
      <c:catAx>
        <c:axId val="1322777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2279296"/>
        <c:crosses val="autoZero"/>
        <c:auto val="1"/>
        <c:lblAlgn val="ctr"/>
        <c:lblOffset val="100"/>
      </c:catAx>
      <c:valAx>
        <c:axId val="13227929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2277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528739614295781E-2"/>
          <c:y val="0.83096713030963132"/>
          <c:w val="0.93034959449697563"/>
          <c:h val="0.1529037721155750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>
        <c:manualLayout>
          <c:layoutTarget val="inner"/>
          <c:xMode val="edge"/>
          <c:yMode val="edge"/>
          <c:x val="0.12438403351070333"/>
          <c:y val="0.14816480045529612"/>
          <c:w val="0.8733656178624527"/>
          <c:h val="0.74205583967394406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160.5</c:v>
                </c:pt>
                <c:pt idx="1">
                  <c:v>160.30000000000001</c:v>
                </c:pt>
                <c:pt idx="2">
                  <c:v>163.30000000000001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C2-4129-AECC-FEACEC3D65C5}"/>
            </c:ext>
          </c:extLst>
        </c:ser>
        <c:dLbls/>
        <c:axId val="132342528"/>
        <c:axId val="132303872"/>
      </c:barChart>
      <c:valAx>
        <c:axId val="132303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32342528"/>
        <c:crosses val="autoZero"/>
        <c:crossBetween val="between"/>
      </c:valAx>
      <c:catAx>
        <c:axId val="1323425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32303872"/>
        <c:crosses val="autoZero"/>
        <c:auto val="1"/>
        <c:lblAlgn val="ctr"/>
        <c:lblOffset val="100"/>
      </c:catAx>
      <c:spPr>
        <a:noFill/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5EC53-226A-4012-B2B3-8C5C786886C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A690B8-45CB-42F1-BFC6-B1207B7FC50B}">
      <dgm:prSet phldrT="[Текст]" custT="1"/>
      <dgm:spPr/>
      <dgm:t>
        <a:bodyPr/>
        <a:lstStyle/>
        <a:p>
          <a:pPr algn="ctr"/>
          <a:r>
            <a:rPr lang="ru-RU" sz="2800" b="1" dirty="0"/>
            <a:t>19 МУНИЦИПАЛЬНЫХ ПРОГРАММ </a:t>
          </a:r>
        </a:p>
      </dgm:t>
    </dgm:pt>
    <dgm:pt modelId="{A57AB84C-2C41-4CE3-84AA-C9418600DB1A}" type="parTrans" cxnId="{0781F862-B6CE-45B0-8598-33515B711C83}">
      <dgm:prSet/>
      <dgm:spPr/>
      <dgm:t>
        <a:bodyPr/>
        <a:lstStyle/>
        <a:p>
          <a:endParaRPr lang="ru-RU"/>
        </a:p>
      </dgm:t>
    </dgm:pt>
    <dgm:pt modelId="{02CE7E21-7997-4E8F-8218-C3E0A951C0AA}" type="sibTrans" cxnId="{0781F862-B6CE-45B0-8598-33515B711C83}">
      <dgm:prSet/>
      <dgm:spPr/>
      <dgm:t>
        <a:bodyPr/>
        <a:lstStyle/>
        <a:p>
          <a:endParaRPr lang="ru-RU"/>
        </a:p>
      </dgm:t>
    </dgm:pt>
    <dgm:pt modelId="{940FE4B9-DECC-47E0-B41A-7D698E903640}">
      <dgm:prSet phldrT="[Текст]" custT="1"/>
      <dgm:spPr/>
      <dgm:t>
        <a:bodyPr/>
        <a:lstStyle/>
        <a:p>
          <a:pPr algn="ctr"/>
          <a:r>
            <a:rPr lang="ru-RU" sz="2800" dirty="0"/>
            <a:t>ОБЪЕМ РАСХОДОВ </a:t>
          </a:r>
          <a:r>
            <a:rPr lang="ru-RU" sz="2800" b="1" dirty="0"/>
            <a:t>246,8 млн.рублей                               87,9%</a:t>
          </a:r>
          <a:r>
            <a:rPr lang="ru-RU" sz="2800" dirty="0"/>
            <a:t> ВСЕХ РАСХОДОВ</a:t>
          </a:r>
        </a:p>
      </dgm:t>
    </dgm:pt>
    <dgm:pt modelId="{C09BD69A-41B1-4ECB-A2C0-33272E57953C}" type="parTrans" cxnId="{58F29451-68C8-4708-849A-0668CB2481C4}">
      <dgm:prSet/>
      <dgm:spPr/>
      <dgm:t>
        <a:bodyPr/>
        <a:lstStyle/>
        <a:p>
          <a:endParaRPr lang="ru-RU"/>
        </a:p>
      </dgm:t>
    </dgm:pt>
    <dgm:pt modelId="{ED339BE7-43D9-42B2-9900-56AEA9EA7864}" type="sibTrans" cxnId="{58F29451-68C8-4708-849A-0668CB2481C4}">
      <dgm:prSet/>
      <dgm:spPr/>
      <dgm:t>
        <a:bodyPr/>
        <a:lstStyle/>
        <a:p>
          <a:endParaRPr lang="ru-RU"/>
        </a:p>
      </dgm:t>
    </dgm:pt>
    <dgm:pt modelId="{806D7DEA-C858-4022-BF52-B1BDBBD75942}">
      <dgm:prSet phldrT="[Текст]" custT="1"/>
      <dgm:spPr/>
      <dgm:t>
        <a:bodyPr/>
        <a:lstStyle/>
        <a:p>
          <a:pPr algn="ctr"/>
          <a:r>
            <a:rPr lang="ru-RU" sz="2800" b="1" dirty="0"/>
            <a:t>НЕПРОГРАММНЫЕ МЕРОПРИЯТИЯ </a:t>
          </a:r>
        </a:p>
      </dgm:t>
    </dgm:pt>
    <dgm:pt modelId="{07C40F7A-8564-417F-A2B5-387E56145AB9}" type="parTrans" cxnId="{FC879952-34E2-422A-8C24-C05DAFAD1694}">
      <dgm:prSet/>
      <dgm:spPr/>
      <dgm:t>
        <a:bodyPr/>
        <a:lstStyle/>
        <a:p>
          <a:endParaRPr lang="ru-RU"/>
        </a:p>
      </dgm:t>
    </dgm:pt>
    <dgm:pt modelId="{89965235-9C40-419F-8DDE-B2CAA575ED1F}" type="sibTrans" cxnId="{FC879952-34E2-422A-8C24-C05DAFAD1694}">
      <dgm:prSet/>
      <dgm:spPr/>
      <dgm:t>
        <a:bodyPr/>
        <a:lstStyle/>
        <a:p>
          <a:endParaRPr lang="ru-RU"/>
        </a:p>
      </dgm:t>
    </dgm:pt>
    <dgm:pt modelId="{B591609C-EB47-4E7F-A65E-B4E4E1B39A63}">
      <dgm:prSet phldrT="[Текст]" custT="1"/>
      <dgm:spPr/>
      <dgm:t>
        <a:bodyPr/>
        <a:lstStyle/>
        <a:p>
          <a:pPr algn="ctr"/>
          <a:r>
            <a:rPr lang="ru-RU" sz="2800" dirty="0"/>
            <a:t>ОБЪЕМ РАСХОДОВ </a:t>
          </a:r>
          <a:r>
            <a:rPr lang="ru-RU" sz="2800" b="1" dirty="0"/>
            <a:t>34,0 млн.рублей                                            12,1</a:t>
          </a:r>
          <a:r>
            <a:rPr lang="ru-RU" sz="2800" dirty="0"/>
            <a:t>% ВСЕХ РАСХОДОВ</a:t>
          </a:r>
        </a:p>
      </dgm:t>
    </dgm:pt>
    <dgm:pt modelId="{AAF3924E-0802-495E-8A55-4485EDC2E687}" type="parTrans" cxnId="{47406240-2179-4FE2-A06E-D5A42471C908}">
      <dgm:prSet/>
      <dgm:spPr/>
      <dgm:t>
        <a:bodyPr/>
        <a:lstStyle/>
        <a:p>
          <a:endParaRPr lang="ru-RU"/>
        </a:p>
      </dgm:t>
    </dgm:pt>
    <dgm:pt modelId="{D8270904-1FAF-4DB8-AF77-B1D1110626F6}" type="sibTrans" cxnId="{47406240-2179-4FE2-A06E-D5A42471C908}">
      <dgm:prSet/>
      <dgm:spPr/>
      <dgm:t>
        <a:bodyPr/>
        <a:lstStyle/>
        <a:p>
          <a:endParaRPr lang="ru-RU"/>
        </a:p>
      </dgm:t>
    </dgm:pt>
    <dgm:pt modelId="{D7658447-BDD6-4E72-949C-5E508FFD79B6}" type="pres">
      <dgm:prSet presAssocID="{1105EC53-226A-4012-B2B3-8C5C786886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EB5BB7-4B88-4BFB-A117-6180FF5C2BC5}" type="pres">
      <dgm:prSet presAssocID="{38A690B8-45CB-42F1-BFC6-B1207B7FC5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91210-6E03-493E-A769-226A09F9A43C}" type="pres">
      <dgm:prSet presAssocID="{38A690B8-45CB-42F1-BFC6-B1207B7FC50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3ED78-0CAA-40E1-8D2D-DACAE0CB1103}" type="pres">
      <dgm:prSet presAssocID="{806D7DEA-C858-4022-BF52-B1BDBBD7594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1FA32-1B1F-4CF2-8054-75FB4DC52A7B}" type="pres">
      <dgm:prSet presAssocID="{806D7DEA-C858-4022-BF52-B1BDBBD7594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CC7FDD-CD45-4580-ACBA-C2228E07C9A3}" type="presOf" srcId="{B591609C-EB47-4E7F-A65E-B4E4E1B39A63}" destId="{4371FA32-1B1F-4CF2-8054-75FB4DC52A7B}" srcOrd="0" destOrd="0" presId="urn:microsoft.com/office/officeart/2005/8/layout/vList2"/>
    <dgm:cxn modelId="{FA7777F3-5762-41EE-85EF-78C03E9222E0}" type="presOf" srcId="{806D7DEA-C858-4022-BF52-B1BDBBD75942}" destId="{5353ED78-0CAA-40E1-8D2D-DACAE0CB1103}" srcOrd="0" destOrd="0" presId="urn:microsoft.com/office/officeart/2005/8/layout/vList2"/>
    <dgm:cxn modelId="{FC879952-34E2-422A-8C24-C05DAFAD1694}" srcId="{1105EC53-226A-4012-B2B3-8C5C786886C2}" destId="{806D7DEA-C858-4022-BF52-B1BDBBD75942}" srcOrd="1" destOrd="0" parTransId="{07C40F7A-8564-417F-A2B5-387E56145AB9}" sibTransId="{89965235-9C40-419F-8DDE-B2CAA575ED1F}"/>
    <dgm:cxn modelId="{0781F862-B6CE-45B0-8598-33515B711C83}" srcId="{1105EC53-226A-4012-B2B3-8C5C786886C2}" destId="{38A690B8-45CB-42F1-BFC6-B1207B7FC50B}" srcOrd="0" destOrd="0" parTransId="{A57AB84C-2C41-4CE3-84AA-C9418600DB1A}" sibTransId="{02CE7E21-7997-4E8F-8218-C3E0A951C0AA}"/>
    <dgm:cxn modelId="{0B19E28F-A9D6-4555-BB36-196D8779383F}" type="presOf" srcId="{1105EC53-226A-4012-B2B3-8C5C786886C2}" destId="{D7658447-BDD6-4E72-949C-5E508FFD79B6}" srcOrd="0" destOrd="0" presId="urn:microsoft.com/office/officeart/2005/8/layout/vList2"/>
    <dgm:cxn modelId="{769647B7-1366-4BA7-9CDF-2DA49FAC68B4}" type="presOf" srcId="{940FE4B9-DECC-47E0-B41A-7D698E903640}" destId="{00B91210-6E03-493E-A769-226A09F9A43C}" srcOrd="0" destOrd="0" presId="urn:microsoft.com/office/officeart/2005/8/layout/vList2"/>
    <dgm:cxn modelId="{58F29451-68C8-4708-849A-0668CB2481C4}" srcId="{38A690B8-45CB-42F1-BFC6-B1207B7FC50B}" destId="{940FE4B9-DECC-47E0-B41A-7D698E903640}" srcOrd="0" destOrd="0" parTransId="{C09BD69A-41B1-4ECB-A2C0-33272E57953C}" sibTransId="{ED339BE7-43D9-42B2-9900-56AEA9EA7864}"/>
    <dgm:cxn modelId="{9922AF49-4846-4F38-8356-F18DE778EF88}" type="presOf" srcId="{38A690B8-45CB-42F1-BFC6-B1207B7FC50B}" destId="{69EB5BB7-4B88-4BFB-A117-6180FF5C2BC5}" srcOrd="0" destOrd="0" presId="urn:microsoft.com/office/officeart/2005/8/layout/vList2"/>
    <dgm:cxn modelId="{47406240-2179-4FE2-A06E-D5A42471C908}" srcId="{806D7DEA-C858-4022-BF52-B1BDBBD75942}" destId="{B591609C-EB47-4E7F-A65E-B4E4E1B39A63}" srcOrd="0" destOrd="0" parTransId="{AAF3924E-0802-495E-8A55-4485EDC2E687}" sibTransId="{D8270904-1FAF-4DB8-AF77-B1D1110626F6}"/>
    <dgm:cxn modelId="{43B0B035-55BF-42CA-80C0-86BFA1EC199B}" type="presParOf" srcId="{D7658447-BDD6-4E72-949C-5E508FFD79B6}" destId="{69EB5BB7-4B88-4BFB-A117-6180FF5C2BC5}" srcOrd="0" destOrd="0" presId="urn:microsoft.com/office/officeart/2005/8/layout/vList2"/>
    <dgm:cxn modelId="{DFA8EAA4-24D0-4C0D-B09E-0204FF0E29D2}" type="presParOf" srcId="{D7658447-BDD6-4E72-949C-5E508FFD79B6}" destId="{00B91210-6E03-493E-A769-226A09F9A43C}" srcOrd="1" destOrd="0" presId="urn:microsoft.com/office/officeart/2005/8/layout/vList2"/>
    <dgm:cxn modelId="{45CD63E6-E8D1-4AC9-A6FE-0ADD738CEBFE}" type="presParOf" srcId="{D7658447-BDD6-4E72-949C-5E508FFD79B6}" destId="{5353ED78-0CAA-40E1-8D2D-DACAE0CB1103}" srcOrd="2" destOrd="0" presId="urn:microsoft.com/office/officeart/2005/8/layout/vList2"/>
    <dgm:cxn modelId="{3769E199-FA6B-465C-B012-22170FE582DC}" type="presParOf" srcId="{D7658447-BDD6-4E72-949C-5E508FFD79B6}" destId="{4371FA32-1B1F-4CF2-8054-75FB4DC52A7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B5BB7-4B88-4BFB-A117-6180FF5C2BC5}">
      <dsp:nvSpPr>
        <dsp:cNvPr id="0" name=""/>
        <dsp:cNvSpPr/>
      </dsp:nvSpPr>
      <dsp:spPr>
        <a:xfrm>
          <a:off x="0" y="5061"/>
          <a:ext cx="8229599" cy="1198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19 МУНИЦИПАЛЬНЫХ ПРОГРАММ </a:t>
          </a:r>
        </a:p>
      </dsp:txBody>
      <dsp:txXfrm>
        <a:off x="0" y="5061"/>
        <a:ext cx="8229599" cy="1198080"/>
      </dsp:txXfrm>
    </dsp:sp>
    <dsp:sp modelId="{00B91210-6E03-493E-A769-226A09F9A43C}">
      <dsp:nvSpPr>
        <dsp:cNvPr id="0" name=""/>
        <dsp:cNvSpPr/>
      </dsp:nvSpPr>
      <dsp:spPr>
        <a:xfrm>
          <a:off x="0" y="1203141"/>
          <a:ext cx="8229599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/>
            <a:t>ОБЪЕМ РАСХОДОВ </a:t>
          </a:r>
          <a:r>
            <a:rPr lang="ru-RU" sz="2800" b="1" kern="1200" dirty="0"/>
            <a:t>246,8 млн.рублей                               87,9%</a:t>
          </a:r>
          <a:r>
            <a:rPr lang="ru-RU" sz="2800" kern="1200" dirty="0"/>
            <a:t> ВСЕХ РАСХОДОВ</a:t>
          </a:r>
        </a:p>
      </dsp:txBody>
      <dsp:txXfrm>
        <a:off x="0" y="1203141"/>
        <a:ext cx="8229599" cy="1059840"/>
      </dsp:txXfrm>
    </dsp:sp>
    <dsp:sp modelId="{5353ED78-0CAA-40E1-8D2D-DACAE0CB1103}">
      <dsp:nvSpPr>
        <dsp:cNvPr id="0" name=""/>
        <dsp:cNvSpPr/>
      </dsp:nvSpPr>
      <dsp:spPr>
        <a:xfrm>
          <a:off x="0" y="2262981"/>
          <a:ext cx="8229599" cy="11980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НЕПРОГРАММНЫЕ МЕРОПРИЯТИЯ </a:t>
          </a:r>
        </a:p>
      </dsp:txBody>
      <dsp:txXfrm>
        <a:off x="0" y="2262981"/>
        <a:ext cx="8229599" cy="1198080"/>
      </dsp:txXfrm>
    </dsp:sp>
    <dsp:sp modelId="{4371FA32-1B1F-4CF2-8054-75FB4DC52A7B}">
      <dsp:nvSpPr>
        <dsp:cNvPr id="0" name=""/>
        <dsp:cNvSpPr/>
      </dsp:nvSpPr>
      <dsp:spPr>
        <a:xfrm>
          <a:off x="0" y="3461061"/>
          <a:ext cx="8229599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/>
            <a:t>ОБЪЕМ РАСХОДОВ </a:t>
          </a:r>
          <a:r>
            <a:rPr lang="ru-RU" sz="2800" b="1" kern="1200" dirty="0"/>
            <a:t>34,0 млн.рублей                                            12,1</a:t>
          </a:r>
          <a:r>
            <a:rPr lang="ru-RU" sz="2800" kern="1200" dirty="0"/>
            <a:t>% ВСЕХ РАСХОДОВ</a:t>
          </a:r>
        </a:p>
      </dsp:txBody>
      <dsp:txXfrm>
        <a:off x="0" y="3461061"/>
        <a:ext cx="8229599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1FCB0-687C-458C-8668-92196D5E3B41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E0AD2-13E8-4D22-BBB2-F9AC90EF7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E0AD2-13E8-4D22-BBB2-F9AC90EF71C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E0AD2-13E8-4D22-BBB2-F9AC90EF71C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5A1C-D1FE-4437-8AE1-5EFBD1E59757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9D7-3070-4FE6-8141-45F29467A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5A1C-D1FE-4437-8AE1-5EFBD1E59757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9D7-3070-4FE6-8141-45F29467A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5A1C-D1FE-4437-8AE1-5EFBD1E59757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9D7-3070-4FE6-8141-45F29467A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5A1C-D1FE-4437-8AE1-5EFBD1E59757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9D7-3070-4FE6-8141-45F29467A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5A1C-D1FE-4437-8AE1-5EFBD1E59757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9D7-3070-4FE6-8141-45F29467A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5A1C-D1FE-4437-8AE1-5EFBD1E59757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9D7-3070-4FE6-8141-45F29467A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5A1C-D1FE-4437-8AE1-5EFBD1E59757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9D7-3070-4FE6-8141-45F29467A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5A1C-D1FE-4437-8AE1-5EFBD1E59757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9D7-3070-4FE6-8141-45F29467A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5A1C-D1FE-4437-8AE1-5EFBD1E59757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9D7-3070-4FE6-8141-45F29467A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5A1C-D1FE-4437-8AE1-5EFBD1E59757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9D7-3070-4FE6-8141-45F29467A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5A1C-D1FE-4437-8AE1-5EFBD1E59757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9D7-3070-4FE6-8141-45F29467A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5A1C-D1FE-4437-8AE1-5EFBD1E59757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29D7-3070-4FE6-8141-45F29467A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8001057" cy="426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4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1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68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6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u="none" strike="noStrike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2015</a:t>
                      </a:r>
                    </a:p>
                    <a:p>
                      <a:pPr algn="ctr" fontAlgn="ctr"/>
                      <a:endParaRPr lang="ru-RU" sz="2400" b="1" i="0" u="none" strike="noStrike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0" u="none" strike="noStrike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2016</a:t>
                      </a:r>
                    </a:p>
                    <a:p>
                      <a:pPr algn="ctr" fontAlgn="ctr"/>
                      <a:endParaRPr lang="ru-RU" sz="2400" b="1" i="0" u="none" strike="noStrike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414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2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266,6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0" lang="ru-RU" sz="2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0" lang="ru-RU" sz="2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276,4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414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2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265,6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0" lang="ru-RU" sz="2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267,3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0" lang="ru-RU" sz="2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280,8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414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Дефицит (</a:t>
                      </a:r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2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rtl="0" eaLnBrk="1" fontAlgn="ctr" latinLnBrk="0" hangingPunct="1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0" lang="ru-RU" sz="2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-19,0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kumimoji="0" lang="ru-RU" sz="2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kumimoji="0" lang="ru-RU" sz="2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-4,4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857256" y="233346"/>
            <a:ext cx="800102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800" b="1" dirty="0">
                <a:latin typeface="+mj-lt"/>
                <a:ea typeface="+mj-ea"/>
                <a:cs typeface="+mj-cs"/>
              </a:rPr>
              <a:t>Исполнение бюджета ЗАТО Звёздный  </a:t>
            </a:r>
          </a:p>
          <a:p>
            <a:pPr lvl="0" algn="ctr"/>
            <a:r>
              <a:rPr lang="ru-RU" sz="2800" b="1" dirty="0">
                <a:latin typeface="+mj-lt"/>
                <a:ea typeface="+mj-ea"/>
                <a:cs typeface="+mj-cs"/>
              </a:rPr>
              <a:t>за 2015-2017 г.г.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1551" y="1285860"/>
            <a:ext cx="123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(млн. руб.)</a:t>
            </a:r>
          </a:p>
        </p:txBody>
      </p:sp>
      <p:pic>
        <p:nvPicPr>
          <p:cNvPr id="6" name="Рисунок 5" descr="ЗАТО_Звездный_герб без кай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642942" cy="8095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ТО_Звездный_герб без кайм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61978"/>
            <a:ext cx="642942" cy="8095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000924" cy="1285884"/>
          </a:xfrm>
        </p:spPr>
        <p:txBody>
          <a:bodyPr>
            <a:normAutofit/>
          </a:bodyPr>
          <a:lstStyle/>
          <a:p>
            <a:r>
              <a:rPr lang="ru-RU" sz="3200" b="1" dirty="0"/>
              <a:t> РАСХОДЫ  БЮДЖЕТА ЗАТО ЗВЁЗДНЫЙ </a:t>
            </a:r>
            <a:br>
              <a:rPr lang="ru-RU" sz="3200" b="1" dirty="0"/>
            </a:br>
            <a:r>
              <a:rPr lang="ru-RU" sz="3200" b="1" dirty="0"/>
              <a:t>ЗА 2017 ГОД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ТО_Звездный_герб без кай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61978"/>
            <a:ext cx="642942" cy="8095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286676" cy="1143008"/>
          </a:xfrm>
        </p:spPr>
        <p:txBody>
          <a:bodyPr>
            <a:normAutofit/>
          </a:bodyPr>
          <a:lstStyle/>
          <a:p>
            <a:r>
              <a:rPr lang="ru-RU" sz="3200" b="1" dirty="0"/>
              <a:t> Основные расходы  «бюджета развития» ЗАТО Звёздный за 2017 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504" y="1482277"/>
          <a:ext cx="8679338" cy="480754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752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6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4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Наименование расходов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Объём расходов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(млн. рублей)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Ремонт автомобильных дорог  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26,3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Капитальный ремонт жилого фонда, взносы в фонд капитального ремонта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Проект</a:t>
                      </a:r>
                      <a:r>
                        <a:rPr lang="ru-RU" sz="1600" baseline="0" dirty="0"/>
                        <a:t> «Сквер семейной культуры»</a:t>
                      </a:r>
                      <a:r>
                        <a:rPr lang="ru-RU" sz="1600" dirty="0"/>
                        <a:t> 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Благоустройство</a:t>
                      </a:r>
                      <a:r>
                        <a:rPr lang="ru-RU" sz="1600" baseline="0" dirty="0">
                          <a:latin typeface="Times New Roman"/>
                          <a:ea typeface="Calibri"/>
                        </a:rPr>
                        <a:t> дворовых территорий многоквартирных домов и общественной территории п.Звёздный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4,6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Проведение ремонтных работ в учреждениях социально-культурной сферы 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11,9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Оснащение муниципальных бюджетных учреждений 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2,2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4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Реализация проекта «Молодая семья»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4,1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4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+mn-ea"/>
                        </a:rPr>
                        <a:t>Реализация</a:t>
                      </a:r>
                      <a:r>
                        <a:rPr lang="ru-RU" sz="1600" baseline="0" dirty="0">
                          <a:latin typeface="+mn-lt"/>
                          <a:ea typeface="+mn-ea"/>
                        </a:rPr>
                        <a:t> проекта «Пермский  край-территория культуры»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2,5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4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Проведение ремонтных работ в учреждениях социально-культурной сферы для приспособления зданий для МГН 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0,8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ТО_Звездный_герб без кайм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61978"/>
            <a:ext cx="642942" cy="8095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286676" cy="1143008"/>
          </a:xfrm>
        </p:spPr>
        <p:txBody>
          <a:bodyPr>
            <a:normAutofit/>
          </a:bodyPr>
          <a:lstStyle/>
          <a:p>
            <a:r>
              <a:rPr lang="ru-RU" sz="3200" b="1" dirty="0"/>
              <a:t> Привлечение средств из  бюджетов других уровней (млн.рублей)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9" y="1340767"/>
          <a:ext cx="8064895" cy="496986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478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41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Программа (проект)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КБ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МБ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ИТОГО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 Обеспечение</a:t>
                      </a:r>
                      <a:r>
                        <a:rPr lang="ru-RU" sz="1600" baseline="0" dirty="0"/>
                        <a:t> жильём молодых семей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4,1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8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Призовые по итогам конкурса муниципальных образований 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0,7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+mn-ea"/>
                        </a:rPr>
                        <a:t>Ремонт</a:t>
                      </a:r>
                      <a:r>
                        <a:rPr lang="ru-RU" sz="1600" baseline="0" dirty="0">
                          <a:latin typeface="+mn-lt"/>
                          <a:ea typeface="+mn-ea"/>
                        </a:rPr>
                        <a:t> автомобильных дорог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23,5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2,8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26,3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9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Благоустройство</a:t>
                      </a:r>
                      <a:r>
                        <a:rPr lang="ru-RU" sz="1600" baseline="0" dirty="0">
                          <a:latin typeface="Times New Roman"/>
                          <a:ea typeface="Calibri"/>
                        </a:rPr>
                        <a:t> дворовых территорий многоквартирных домов и общественной территории п.Звёздный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4,4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4,6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Проект «Пермский край – территория культуры»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2,5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3,0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3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Приведение в нормативное состояние объектов социально-культурной сферы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4,5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7,4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11,9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3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+mn-ea"/>
                        </a:rPr>
                        <a:t>Обеспечение</a:t>
                      </a:r>
                      <a:r>
                        <a:rPr lang="ru-RU" sz="1600" baseline="0" dirty="0">
                          <a:latin typeface="+mn-lt"/>
                          <a:ea typeface="+mn-ea"/>
                        </a:rPr>
                        <a:t>  детско-юношеских  спортивных школ качественным  спортивным инвентарем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0,3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Иные проекты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</a:rPr>
                        <a:t>0,3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25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7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latin typeface="+mn-lt"/>
                        </a:rPr>
                        <a:t>% исполнения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latin typeface="+mn-lt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baseline="0" dirty="0">
                          <a:latin typeface="+mn-lt"/>
                        </a:rPr>
                        <a:t> Культура, кинематография</a:t>
                      </a:r>
                      <a:endParaRPr lang="ru-RU" sz="2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latin typeface="+mn-lt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</a:t>
                      </a:r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массовой информации</a:t>
                      </a:r>
                      <a:endParaRPr lang="ru-RU" sz="2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latin typeface="+mn-lt"/>
                        </a:rPr>
                        <a:t>Жилищно-коммунальное</a:t>
                      </a:r>
                      <a:r>
                        <a:rPr lang="ru-RU" sz="2000" b="1" i="0" u="none" strike="noStrike" baseline="0" dirty="0">
                          <a:latin typeface="+mn-lt"/>
                        </a:rPr>
                        <a:t> хозяйство</a:t>
                      </a:r>
                      <a:endParaRPr lang="ru-RU" sz="20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Рисунок 3" descr="ЗАТО_Звездный_герб без кай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61978"/>
            <a:ext cx="642942" cy="8095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6" y="71414"/>
            <a:ext cx="7286676" cy="1285884"/>
          </a:xfrm>
        </p:spPr>
        <p:txBody>
          <a:bodyPr>
            <a:normAutofit/>
          </a:bodyPr>
          <a:lstStyle/>
          <a:p>
            <a:r>
              <a:rPr lang="ru-RU" sz="2800" b="1" dirty="0"/>
              <a:t> ИСПОЛНЕНИЕ БЮДЖЕТА ЗАТО ЗВЁЗДНЫЙ </a:t>
            </a:r>
            <a:br>
              <a:rPr lang="ru-RU" sz="2800" b="1" dirty="0"/>
            </a:br>
            <a:r>
              <a:rPr lang="ru-RU" sz="2800" b="1" dirty="0"/>
              <a:t>ЗА 2017 ГОД В РАЗРЕЗЕ ОТРАСЛЕЙ</a:t>
            </a:r>
          </a:p>
        </p:txBody>
      </p:sp>
      <p:pic>
        <p:nvPicPr>
          <p:cNvPr id="2051" name="Picture 3" descr="D:\Documents and Settings\Compik\Мои документы\Picture\Мои рисунки\ЗВЕЗДНЫЙ\ВСЁ ДЛЯ БУКЛЕТА\2003 ШКОЛА посл.звонок\МОУ Средн. школ.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39" y="4286256"/>
            <a:ext cx="3594629" cy="2340000"/>
          </a:xfrm>
          <a:prstGeom prst="rect">
            <a:avLst/>
          </a:prstGeom>
          <a:noFill/>
        </p:spPr>
      </p:pic>
      <p:pic>
        <p:nvPicPr>
          <p:cNvPr id="2052" name="Picture 4" descr="D:\Documents and Settings\Compik\Мои документы\Picture\Мои рисунки\ЗВЕЗДНЫЙ\ВСЁ ДЛЯ БУКЛЕТА\НАЧАЛЬНАЯ ШКОЛА\DSC00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86256"/>
            <a:ext cx="3120000" cy="23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11559" y="1142984"/>
          <a:ext cx="8146678" cy="224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2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4557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исполнения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3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</a:t>
                      </a:r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вопросы</a:t>
                      </a:r>
                      <a:endParaRPr lang="ru-RU" sz="20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</a:t>
                      </a:r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безопасность и правоохранительная деятельность</a:t>
                      </a:r>
                      <a:endParaRPr lang="ru-RU" sz="20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2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</a:t>
                      </a:r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культура и спорт</a:t>
                      </a:r>
                      <a:endParaRPr lang="ru-RU" sz="20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Рисунок 3" descr="ЗАТО_Звездный_герб без кай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61978"/>
            <a:ext cx="642942" cy="8095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6" y="71414"/>
            <a:ext cx="7286676" cy="1285884"/>
          </a:xfrm>
        </p:spPr>
        <p:txBody>
          <a:bodyPr>
            <a:normAutofit/>
          </a:bodyPr>
          <a:lstStyle/>
          <a:p>
            <a:r>
              <a:rPr lang="ru-RU" sz="2800" b="1" dirty="0"/>
              <a:t> ИСПОЛНЕНИЕ БЮДЖЕТА ЗАТО ЗВЁЗДНЫЙ </a:t>
            </a:r>
            <a:br>
              <a:rPr lang="ru-RU" sz="2800" b="1" dirty="0"/>
            </a:br>
            <a:r>
              <a:rPr lang="ru-RU" sz="2800" b="1" dirty="0"/>
              <a:t>ЗА 2017 ГОД В РАЗРЕЗЕ ОТРАСЛЕЙ</a:t>
            </a:r>
          </a:p>
        </p:txBody>
      </p:sp>
      <p:pic>
        <p:nvPicPr>
          <p:cNvPr id="1026" name="Picture 2" descr="D:\Documents and Settings\Compik\Мои документы\Picture\Мои рисунки\ЗВЕЗДНЫЙ\буклет Спорт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143380"/>
            <a:ext cx="3551490" cy="2357454"/>
          </a:xfrm>
          <a:prstGeom prst="rect">
            <a:avLst/>
          </a:prstGeom>
          <a:noFill/>
        </p:spPr>
      </p:pic>
      <p:pic>
        <p:nvPicPr>
          <p:cNvPr id="9" name="Picture 179" descr="D:\Documents and Settings\Compik\Мои документы\Мероприятия\21 11 2011\ФОТО\Лыжи\Изображение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143380"/>
            <a:ext cx="3119898" cy="23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42976" y="228600"/>
            <a:ext cx="7143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Доходы бюджета ЗАТО Звёздный</a:t>
            </a:r>
          </a:p>
        </p:txBody>
      </p:sp>
      <p:sp>
        <p:nvSpPr>
          <p:cNvPr id="152578" name="AutoShape 2" descr="data:image/jpeg;base64,/9j/4AAQSkZJRgABAQAAAQABAAD/2wCEAAkGBxQSEhQUEhQWFhUUFxgXFxcWFBkaFxcYGBgYGBgYFxYaHSggGBolHRcUITEhJSkrLi4uFx8zODMsNygtLisBCgoKDg0OGhAQGywkICQsLCwsLSwsLCwsLS8sLCwsLCwsNCwsLCwsLCwsLCwsLCwsLCwsLCwsLCwsLCwsLCwsLP/AABEIAOEA4QMBIgACEQEDEQH/xAAcAAABBQEBAQAAAAAAAAAAAAAAAQMEBQYCBwj/xABEEAABAwEFBAYHBgUEAQUBAAABAAIRAwQFEiExQVFhcQYTIoGRoQcUMlKx0fAVI0JiksFTcoKi4TNDg/GyY5PC0uII/8QAGgEAAgMBAQAAAAAAAAAAAAAAAAECAwQFBv/EACkRAAICAgICAgEDBQEAAAAAAAABAgMEERIhEzEFQVEiMmEUI4Gx0XH/2gAMAwEAAhEDEQA/APbUIQkIEIQgAQhCAFQhCAGLZ7DuW9YK0VWue4SMQJcSQMMBrsLs9faB5L0JzZBB25LI9IOh3XEGm/AQ6ZjPeBnkc4Oe7iuXn407HGUfo149kY7Ujz8XgKdSkKYdjcASHU+r1mSWzkInuHFew3I8mhTJ2t8tnlCy919B8P8ArPdUlxd2nCRkNIG/FpGu2AtXUrMp4WkhoAyk7lLEx3W3Jksm1T0kSHvyJ3Sqe1WjG4tBgAA9ykm2tdkDJOwZk927iqllJ7SQ5paTkTBOLccQyOUeCsynKVb4lNa0+xarCKZdOeROzKTl8FPusNqsLXN0g95nMbpjzVXbqxDSPHKTrBAAz/zKldF7W0h4iHTmCCCNQMu4rm4En5NNdF9q/RsmVrmk9lwZPtFozJ8YU+x2UU2hoJPE6p9C7cKoRe0jI5NioQhWkBEIQgAQhCABCEIAEIQgAQhCABCEIAEIQgAQhCAFQULiq+ASfqckm9DRXXnflKgQHkknY0SVKu+3MrNx0zIPCD3g5heZ3jbmVq9qe52Isc2mxmwAgwd2/kdqlei++OsrVaTSCGzMaZZiOHaPguXVmznc466N0sRKrl9npTjCx199I2Pq9QKYqQc8QDhI3AkSePArS3w5wovLdRBP8ocC/vw4lhbUwOLXgEDSRllGZkdwnmqflMudTUY/f2Rxaoy22aLo9ezC7qoY07MAw5+65uwrSrzGm59R/U0WikxjQ6cMOcQRqRpBz5jNeiULTjALTIgZ656wFb8bkysg1P6I5NajLoyN+3uaFRjYM1NDl2s4Ik6ESDxCr33+WOOTn1ABLgNSCTETlqdu2Frb7sJdSeWe0O1BEjLPLdtXkraj2uqip1WF8tY+s8DETBIPaBnMydJG6Vnyq589L0acfhKPfs9Nue+TLWuYWGSHNOeFwjIkZZz8Vpqb5AI2rzaw25tSpFJssaRPZzaQIwzMZloE9+i9HswhjZ3BX/G2zlyi/SM2TBRaHUIQuuZBEJSkQAIQhAAhCEACEIQAIQhAAhCEACEIQAJUiUIAFHt9DHTewGC5pAO47D4qQkKTW1oa6PHn3caVa1B/ZNSI24dJhuUkyANwBOS7ul1KwODqLsDq0Oc55BDyZgBgzOr/AGQBnrotZ0uANbDAnq8pGuZHln3HmsL0gsDq1PtgDAPu8GrXaQI0PHhK8xZPhkOCeu/f+jtVf3K9yPWLivEWqgHwM5a4bA6MxyzCzF63LVxNazMNOQxQR3wZyyGXhor7oZdhs9kp03e1Eu5/9AK1ttOWgxJBB4xOcfHuXYtxo31rn7RzY2eOb4+jIm7ahBbOAOBaXMPbA3tOQBOZmNuXG76MuJs7CSTrBIiQCQDzIAPeojnglzWVAZ2h04ROzccz48FT2y2GAabX9S0YGhh7LA0xLmgz4Z8CufGyGIukXyg7TbudAlVls6N0awBqMEwNgiYI07ystdV7VhXiespyCdwEa5uJ4wd2xegUXhwBG1bsbIqylprtFFlc6X7K67Lgo0P9NsZz3xE+QVoFT9JL7FmZIEuOgIMd8ZqB0e6TmtU6uoGhxbiESCRyPAhXq+mufjXTIuuyceb9GoQkCVaigEiVImAIQhAAhCEACEIQAIQhAAhCEACEJUACEIQAJEqRIZX3rdLa4EktcJhw2Tr8Aqil0YpUS6tUcahbLwCIbIzBI2kRrxWnKyfSS21HOLGODWjI5HM5anPL6587N8FP92a7+jTS7JfoT6Kmvf1XFGOZ2GCMzAkRpmrWjaHvZgJMxm5ryIJ2dn2RGnwWNt9x4sRIEPhuJkCTrlB2H4c1CoPq0WluOo59OHNNOZe0j2XABwnf2Yy4lcN2WXftm9/g6Tpg10kWrre5lYsrGo5jiQ4vLWuZmGg4hhxM0mRpGanVrudQrg0ZDCztAnUknUbYy7p3LBVLXVtDyapjCCYLC0AExmSQBPz79BVva1MqMxYKtLsNOFpY8N0c6ZLdPy588xdbRKa02uX+xNcfRobLUyc5pBIIkcDsHf494jdXVQLKTWu9rNzv5nEud3SSByWJstmbTrswvluTsThLiXzhiIbAg7OavOlt8GlYzUaYJOEuB9nIlxndl5rX8bR4FKb9mPIl5JKKMX6V7e6naqDQC5riAQD3RlpJLM+HCU19p4K1iGHtY3Q7QlpzGW2c5PDimrmvUWltYhhLRMYmg4yM5YTBOp9obs9is7nuY2irRGHC2iCRnk0OzOGe1DiWxJOE4hsCzyl5Ll1qX/f+GzXjr4y9I9LslUOY1w0IkctnlCeTVnpBjWtGQaAByGidXo4+uzisEiVIpCBCEIAEIQgAQhCABCEIAVCEIAEIQgAQhRrTbGs113KMpJdskk36JBKiVreBkM/gq20Wtz+W5Q6zoE6rJZla9GmvH37LcXgeCrbTSY8uxCJMyDBB57FSWi34dDIOXJVrr/46EjXcVyMu+Ny4SNteI/aLq23Y7LBVnOTPtRnkIGep1TVnuvDJe5rSYGckxns71Fsd4vc8EM7AyxHa4jIN8RPhqrCz0DkXHPltKyV1KuW/ZJppcWxu+bNTNNkgEsJGQmW5xIhZp9zvrFzp6uiG4cT8LBI0LCYgROS2doDWsJdo3M66DVYuyWz1u0YnEENILG1Ggim3PNjTIxYRmR3kwtPJLcmRjvWkaK7GF9Fhc0hzCADqThJgtO468nK7N0mvY6lKpE1JJGwEmYy8MlRXne1EBzXVgWgZxBDSM5JG3LuSWTpm00qbWA5tMYWEAgGJxZAnQ5K3CyU1LmtFVlUpaaM9ZLvFKKZJa9nZLQIz96DsORnhuW06IMd1riPYawCd5Jy8AD9Qo9K0sqvb1rA7P8YzjnrGq2NmoNY0BjQ0DYBCniYnK7zKW0h5Vz4cGh1KkSrunMBIlQmIRCEIAEIQgAQhCABCEIAUFC+Mad+Wlvs2iuOVV/zXrnoKt1e0PtRtFWrUaxtMMx1HkAkuJjPXIJjPcpTdasGiSYVHbbU8VIa4gAb9pJUZzyTmSVksyVHovhQ5dlha7zJyblx2quL55qNWrFv4ZCZ9bB0MEb/mufZkOT7ZvrpUfRL9ZhR69pjNQrRaQctqrbVb4GxY7L0jVCnZB6SWmQ7Bk4Zg7DlpHJUNy9GbVaiytiYKb6gLm4jMBwxZAZaHIpu9b/oivQDxjl5lpdhEkQ3GRo3FE8Ff1rFexrUzaHU6VkDjNKzOEdkS0PcAHEOy27NAtGNVqDnLS/8ASV2V49Vx9k3o1aXEVWVJa5tRzcEFrRBnEDqdTuHZ5KDbPSXTpWk0Sxrg3LrC/DnpmIIzyPJLbqNtrO+6e5rCCHHADsyjsySCNTOq8i6VWA0LQWkPacNMnGMy402l+uvaJVmLVC5tsx3tw7PoGvezS0B+EEicMiBv57c1hbdcLnVPuHUwI1c9zTIOYInMxB+hG36GWFlnsVK01WdZaa9Km95AkxhBa0DRgAIJiM5Vu8stDQalnwg+y+AHNO/eFSsZ1SepEY3/AIRhnXYXBlOq1pZm84Zh7xAzOQImDERlrllb2a76epIJBwkCQIj3soOmXBR8Josb1gc+pTdUo5EBpaHueamcADAGnZnI2yubL03uqnTFQ1SQ46GnUMOgSMAbAPluWK/HunL9K6/j8lsrko/yWnqbQ0PzADpDg7zkazlz7lbXXepxtAdMmImVk6fTOzXox1GzVTQrSCxtVgGODsgkHlMqd0coU8dVvWB9alDsnRllPZGkE7Z2K/Fqvx9KQcoWVts9NBSqksV+swnESSATkNg1VvRrBwkfWU/uvRQsjP0zkTg4vTHEIQrCAiEqRAAhCEACEIQAIQhAHxGvRfRX06s92srNrsquNV7SDTDTAAjOSN686QmSPfj6VbBUcTjqMyHtUjnv0lS7F07sVV4Yy0NkmBiBaCToJK+dkLNPFjJ7NEL3FaPqC1PeNR3xkq3FjMAQ7htXfof6Qm23fgrdp9nd1Ticy5uHEwnjEj+laG0gMcQFzMrC497NtGVy60Z43NUcRmAOOoUuh0foj/Ul+8EkDwCk1bTuTbLTP/axxqrizS5zY7WuWxvpim+z0iwGQ0sETv56q0lpbh/DERwGiqWuXba0f9rV5NrTKHV3skuuqnMtfUYfy1HRzwnLyTNvuYVqbqdR4qMcMxUpsfHLTPiufXITZvaNhPchTiv4E6mybdN3mhRZSL8YY3CDhjsjJrYzyAgdy7rVw53VTDiJgg6DUg6bgo9O8p4J+nbgjkmRdbM90jumpaWPpNLmir92CDk2SC9zxuGGY2zCnXZ6PLDZ6QptpNe7U1KjWveTGoxAhvcFalwOYMHmm7TUrAt6o04kYy8OnDInCBlMTqrITcVxRXOtt7KW9ujFhY0VDZ6Qew4mOFNocHNzHsYcWm3LJVfUNsZFoDWPa7J5YxtN+FxgnswHADOIJMbIWntlNz6meTcJaCNhOpH9vgqi9LMyrRdQE1C1zHRAyAe2SZygCZ71U7Zb0/RJR0jm462F9UvyADhmdQTDTwy+K391+yXe8fgA39l57U6PENq1XOcTVqMLWNeGtpsbDRn+IkAk81orpqmm9oByJAI3yYz4qzEaqnr3sMiHkjy/BrUJELtHMFQhCBCISpEACEIQAIQhAHxGhCEyYIQhAHrf/wDP9ripaqecFrHeBc0/EL1G9qkPPcV5L6CWRVtL9zGt/wDI/sF6H0ht0Vo3Nz7yVzvkZ8a9mvDjys0LaHqGK5HApv1zP681Ar2oTsH1mvOytbfR2o1l9QtQORTkD/tZdltE5FTKV4EHMqcbn9g6y+DwFHtFpw5wotK3g65KXVsgqDJxaToRn5FWc3JfpI8dexqnbmnhvTgtg3qqr9G6uLEy0dzqYw+R1WdvW869lnrqeJjSAX0zInkfrNSULW9Jpsk4163s31O1QNU9SvLEY3ZaLA3d0ps9QD73CTseCD8lobHaAcwQZ0g7xEyk5WwepJor8cJdo1tOtLUFjTIO0QSN3NVrLWMMAgkDSdSq+jekOh8g+HgtPljrsp8LZJvew1XV2ONQdUwdhgEQ7Qucdp3c1d9H6WOrOxmffs+uCr6lfFhAz/ytbc9i6qmBtObuZWnFh5LOX0jPk2cK+JNKxtO9LU9+JlVoYGB5YaYMlznCGu2NAbqZngtkvPekNGtZ3vFPRxLqcGMbScbqbToHzIzGnMroXuSScTnVpN9mv6P3yy1U8bDMEtOW0GJHAq0WJ6DvZ1tR9Kk+i20DrHMe3BgqQA5uHZk1pyylx3lbZWwltEJLTBCEKZERCVCAEQlQgD4iQhCZMEIQUAex+hazFlnqPP8AuVIGWoaADz0f4KR0ivIes1OBDf0tg/Aqf0FAs9gpuMBrabqh5Zkk8/vF5RaOkHWOc92rnOdyxHb3LFl0u1JG74+cIzbkzcC85MEx80xaLwkkTszz3E6eSxpviSDOmxBvBxkE6rAsHR2431P0zTWy1TBBz0I55+WS6s18bNYGccNVnqd6dkt4QOUyUj6wdmDERpv3qX9KmtNFilF/ZtrDegdm08Nf8q9u68I2ry0VSDLSQrCzX5UZE5rLZhPe4Dcdnr9ntWLanbRRZUaWuAIOoXndg6WAZGR3LT2G+w4AzIPFUNzr/ciiVDXorLxsdGy4mPswqUXjVo7XAGNYOnxCauno3Z6wD6D3UMwXZua7i0icMceC1TnNqtzgj91G6ikzmrPPJL2VNFUej9ZriW13kSSAc8uanUaOADG4u5n9k7ar2psyc9o2Rq47sgmLup1bRUPZDWDjLv8A8/i8lVNSmSdul2afotZ+uqY3CGsEgcdhK2qqrksopAtG5pnxH7KD0q6Z2ewGm2pifVq+xSYJcRvO4Lv4darqW/8AJwr5u2zo0aZtllZVaWPEtP1kdhVF0V6WMtuMBjqbmEDC+JMzEeB8FopWpNSW0USi4vTIV3XTSoElgMuABLnFxgaAE6DM5KcklEproixUJJRKYhUq5lEoA6QklIgD4kQhCZMF3QpF7mtbq4ho5kwPiuFddD7PitTDE9X2wN7hkwfrLUCZ7tdN1sq0m2V84Kg6p2EkEsY04s9RPVvz/OnXeh+6j/tVByrPU3o02KoGynTJJja44B5U3H+pajrEkRR4/f8A6Dcy6xWgAe5WB8A9s+YWWtPomvSnpTp1BvZVB/8AKCvorGjrEElNr0fMFr6F3jSBc+yVoEyWtDvDCSVSCsWnC6WkahwgiNhB0X111nFQL0uiz2kRaKNKoPzsBPjqFFxTLoZU4vaPlxlrTrLUNi9rvf0SWCrJpdZZ3b2Olv6HT5Qsde/oftNOTZ6zKw91wwP+JB8lU6kbqvkmv3GSNYObMQ4ZHjxAVhcd6YHgHQqFa7jtdmP31lqtA/FgLm88bZC0HRGzOqaMJIOQDCT8Fhya9Qe1s69WXXOG9mtoWoEQBmmqzW6uMHnC0l09FSRirOLfyNiY4nOO5aOxXVQpexSZI/ERLv1HNYqvjbJrcujnXfIQi9R7PLaHRC0VavX2dku0IqZU3j+bVp3OEr0vo9Yn029uhgcYmHsc3ucDJHcrkVUdautDFikt9tHMtypTf4ADAHOOeUmNwBML5ts96utNrr26u+e0Q3E2WBoBhrTPZIGGBGea+kTUXnFX0WUxWe+lXw0qj8bqLqeJo1yaQ4bzBIkSrpx3DiiFFkYy3InejixF1M14wio9gb/JS7TnZay4kAr0IOVfYqLaTQ0aDIRkABoANgC6fbmhzWEgF84AYGKNYzk5ZoqgoR0K6zyScifiRKj9ajrVaVbJEolR+t+vr6yR1iA2SJRiUfrUoqIAfxJVHx8fNCNgfFyEIUiYLX+jimTWcRqMMcwez/eWeBWQXoXo0sThD4MPdinc1sNE8MTnH/jSZGXo9iuKGio4bXBo34abQ0f3Y/FWnrKzl0VvumEZYgXRuxEnbzU3reKWyGy29Z5pPWuaqsfFdCtxS2HIs/Wl1619Qqvr+KPWeKNi2WwtKXr1TG1JPWnI2Gy7FdI2rGmXcqcWxy69cKQci369AtAVULUeK6FoP0EbFstPWQl9ZG9VgrcfJHXcUbFss+v4pRX4qt6zj5ox8R4o2PYt7X0yg1z6jgKdJoc/P2nOMU2d5/besX0OvB94W51seIbSxhpjIj2Whh93N5/pBXPTHo/bLRWig6l1FSOsDnEEGA2YjOAMozz3gFai5rsbZ6TabIyidgJiMhsEZAbgFBJ72ybmlHSND1w3pRWG9VoB+ilBUtlfIshWXQqqtH1muxzHijYciyxHh5fNKCdw+u9Vwj3l0P5kbHyJ8u3JVBz94oTHyPkJCv8AEz+HT/SEB7P4VP8ASFYW7KazWR1Q9kfLQnXuK9kueyNo2fqwTLWNpEgjLVrjGubn1j/xgrBWSqwR92zw+t6vrBaWtcHBjQ4DCHRmG7gdg4JEWbQW2MgdNnkuvtA7/NZ9t6ncPBdfah91vgokOzQC8T9FdC8j9FZ4XqfdCUXqdyRF7NELx4eaX7R4FZ8Xkdx8k623k+8kIvfXxuKUW4cVR+tHeV0LSd5UdiLz7SH5kovIfmVF607e7yR627e5HIWy/FvH5vBL6xO9ULbc73j4JwW93vH67kuQi8D+aUHgVSi2O94roWl3vFLkLZdA8F0H8FSi0O3uR153uRyDZdh6WeKo/WOLkrbUN58Ecg2Xoafe812KJ3qmZaR758E+y0D33eCNi5Fs2zneu+ocqxtb8z/BOtr/AJn+CNj5E8B42DyTgrVB+EeXzVcLTxJ5hOC18PJGw5E/1mp7o8vmhQ/XRuHmhGw5Hzp1i6bU4JsN5J1lMq81kqhV4KyoWjgVX0aBVjQszvoqDkSUdksV+aDV4lO0rE7ipLLtcdpVMrtFsadkDreJXPXc1Z/Zbt6X7JcqnkFixkVja/8AMuxav5vFWIuhydbdJUHkE1jRKsWs8fFdttbuKtmXYnW3eFB3sl/TwRUstLt5UmlVdvKsRYxuK7FnHFQdrDw1kNrnbynIdCmtpc122kjySK5UwIQD10Me7zVgKI+j/hKbON/19QmrWUyoiV4qP4eKUV38PFTH2Yb006yt3/BWKwzyqSOW1HHaPFOhk/ib4lMGzN95HUAaP+CmpGeSJIpH32+JQGkf7jfEpjqz73kiXD8X9qlsqbJHWEf7g8SgWoj8c8pTIrvGkfpTtO31djW/pCexbHmW4DUvPipLLfT2sqHvKjsvSt7jPAD90+y9q/8ADZ5I2LY76/S/hVfE/NC5+06/8JniPmkRyHs8gp2PmplKw/Uqsp287XHxUunb/wD1PitL2dAtaNi4ean0bLG5U9K8D7/kVKp3id48/mqZbJKei5pMjd4qSHAbQqNt5cvFOtt/5Qf6lS4stjai7FQbwuxX4hUrLcPdb4hPNtvBviFW4FnmRbNtPJONtXJVLbdwauxbfytUOAeZFu2ty8F2Hj6CpxbT7o8U4Le7cPFLgRdpbCPoJezvVULedwQbfwCfAi7S1lu9Jjbv8lTuto3BMutYT4EHaXZrN3+S5NZvveSozaeB8Vx1p3HxKfArdxemqz3vJNF9P3j4f45KnDzuP6kAn3f7k1EplbstJpe87wCUVKY2u8vkqog7o/qC57/NTSKJS2XLa7dk+SdZaNwPkqAVh7xXYtYH4neCZWzRMtD9jPh8sk4KtT+ECs8y8QPxO8P8p4XzGjn+fzTEXJdU/hN/QkxO/hgf8RVY2/XbHO8/mpNK/qm897j80bAldYfcH/sFCb+3qm/+8/NKjYHjSVqELezpHbU/S2cx8UIVbAlNSoQqxChOMQhRZJEmj9eCsaX/ANv/AIoQqpgyVT/dSQhCrICrn6+KEJiYDX64J4IQgrkdJD+/ySIQUsZqaeH7qHV+X7oQmiBXV02kQpDFXbUIQIlUfryUhnz/AGQhIiOLpqEIA5QhC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2582" name="Picture 6" descr="http://www.oceanhomeloans.com.au/new/wp-content/uploads/2013/11/bigstock-Business-Graph-With-Arrow-And-980023-1024x76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214422"/>
            <a:ext cx="7143800" cy="5357851"/>
          </a:xfrm>
          <a:prstGeom prst="rect">
            <a:avLst/>
          </a:prstGeom>
          <a:noFill/>
        </p:spPr>
      </p:pic>
      <p:pic>
        <p:nvPicPr>
          <p:cNvPr id="5" name="Рисунок 4" descr="ЗАТО_Звездный_герб без кайм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642942" cy="8095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11519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СТРУКТУРА ДОХОДОВ БЮДЖЕТА </a:t>
            </a:r>
            <a:br>
              <a:rPr lang="ru-RU" sz="2800" b="1" dirty="0"/>
            </a:br>
            <a:r>
              <a:rPr lang="ru-RU" sz="2800" b="1" dirty="0"/>
              <a:t>ЗАТО ЗВЁЗДНЫЙ ЗА 2016-2017 г.г.</a:t>
            </a: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1562120"/>
          <a:ext cx="8543956" cy="493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00958" y="1276368"/>
            <a:ext cx="139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(млн. руб.)</a:t>
            </a:r>
          </a:p>
        </p:txBody>
      </p:sp>
      <p:pic>
        <p:nvPicPr>
          <p:cNvPr id="7" name="Рисунок 6" descr="ЗАТО_Звездный_герб без кайм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642942" cy="8095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7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0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18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8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961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latin typeface="+mn-lt"/>
                        </a:rPr>
                        <a:t>Дотации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latin typeface="+mn-lt"/>
                        </a:rPr>
                        <a:t>100,9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latin typeface="+mn-lt"/>
                        </a:rPr>
                        <a:t>Безвозмездные</a:t>
                      </a:r>
                      <a:r>
                        <a:rPr lang="ru-RU" sz="2400" b="1" i="0" u="none" strike="noStrike" baseline="0" dirty="0">
                          <a:latin typeface="+mn-lt"/>
                        </a:rPr>
                        <a:t> поступления (за исключением субвенций)</a:t>
                      </a:r>
                      <a:endParaRPr lang="ru-RU" sz="24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latin typeface="+mn-lt"/>
                        </a:rPr>
                        <a:t>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latin typeface="+mn-lt"/>
                        </a:rPr>
                        <a:t>Налоговые</a:t>
                      </a:r>
                      <a:r>
                        <a:rPr lang="ru-RU" sz="2400" b="1" i="0" u="none" strike="noStrike" baseline="0" dirty="0">
                          <a:latin typeface="+mn-lt"/>
                        </a:rPr>
                        <a:t> и неналоговые доходы</a:t>
                      </a:r>
                      <a:endParaRPr lang="ru-RU" sz="24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latin typeface="+mn-lt"/>
                        </a:rPr>
                        <a:t>56,2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latin typeface="+mn-lt"/>
                        </a:rPr>
                        <a:t>Итого собственных доходов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 descr="ЗАТО_Звездный_герб без кай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61978"/>
            <a:ext cx="642942" cy="80956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42976" y="71414"/>
            <a:ext cx="7286676" cy="1285884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  ПОСТУПЛЕНИЯ СОБСТВЕННЫХ ДОХОДОВ В БЮДЖЕТ ЗАТО ЗВЁЗДНЫЙ В 2015-2017 г.г. (млн.руб.)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ТО_Звездный_герб без кай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61978"/>
            <a:ext cx="642942" cy="8095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6" y="71414"/>
            <a:ext cx="7286676" cy="1285884"/>
          </a:xfrm>
        </p:spPr>
        <p:txBody>
          <a:bodyPr>
            <a:normAutofit/>
          </a:bodyPr>
          <a:lstStyle/>
          <a:p>
            <a:r>
              <a:rPr lang="ru-RU" sz="2800" b="1" dirty="0"/>
              <a:t> Структура налоговых доходов бюджета </a:t>
            </a:r>
            <a:br>
              <a:rPr lang="ru-RU" sz="2800" b="1" dirty="0"/>
            </a:br>
            <a:r>
              <a:rPr lang="ru-RU" sz="2800" b="1" dirty="0"/>
              <a:t>ЗАТО Звёздный в 2017 году (млн.руб.)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57224" y="1857364"/>
          <a:ext cx="7500958" cy="435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ЗАТО_Звездный_герб без кайм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61978"/>
            <a:ext cx="642942" cy="8095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6" y="71414"/>
            <a:ext cx="7286676" cy="1285884"/>
          </a:xfrm>
        </p:spPr>
        <p:txBody>
          <a:bodyPr>
            <a:normAutofit/>
          </a:bodyPr>
          <a:lstStyle/>
          <a:p>
            <a:r>
              <a:rPr lang="ru-RU" sz="2800" b="1" dirty="0"/>
              <a:t> Структура неналоговых доходов бюджета ЗАТО Звёздный в 2017 году (млн.руб.)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28600"/>
            <a:ext cx="7286676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РАСХОДЫ БЮДЖЕТА ЗАТО ЗВЁЗДНЫЙ</a:t>
            </a:r>
          </a:p>
        </p:txBody>
      </p:sp>
      <p:pic>
        <p:nvPicPr>
          <p:cNvPr id="136198" name="Picture 6" descr="http://susanin.udm.ru/upload/resize_cache/iblock/f17/469_1000_1/f172e3eed0c9a3fa79844fc5948c9f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639" y="1643050"/>
            <a:ext cx="6872699" cy="4572032"/>
          </a:xfrm>
          <a:prstGeom prst="rect">
            <a:avLst/>
          </a:prstGeom>
          <a:noFill/>
        </p:spPr>
      </p:pic>
      <p:pic>
        <p:nvPicPr>
          <p:cNvPr id="4" name="Рисунок 3" descr="ЗАТО_Звездный_герб без кайм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642942" cy="8095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1151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СТРУКТУРА РАСХОДОВ БЮДЖЕТА </a:t>
            </a:r>
            <a:br>
              <a:rPr lang="ru-RU" sz="2800" b="1" dirty="0"/>
            </a:br>
            <a:r>
              <a:rPr lang="ru-RU" sz="2800" b="1" dirty="0"/>
              <a:t>ЗАТО ЗВЁЗДНЫЙ ЗА 2016-2017 г.г. </a:t>
            </a:r>
            <a:br>
              <a:rPr lang="ru-RU" sz="2800" b="1" dirty="0"/>
            </a:br>
            <a:r>
              <a:rPr lang="ru-RU" sz="2800" b="1" dirty="0"/>
              <a:t>В РАЗРЕЗЕ ОТРАСЛЕЙ</a:t>
            </a: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00958" y="1276368"/>
            <a:ext cx="139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(млн. руб.)</a:t>
            </a:r>
          </a:p>
        </p:txBody>
      </p:sp>
      <p:pic>
        <p:nvPicPr>
          <p:cNvPr id="7" name="Рисунок 6" descr="ЗАТО_Звездный_герб без кайм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642942" cy="8095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Documents and Settings\Compik\Мои документы\Picture\Фото Звёздного\ФОТО ЗВЁЗДНОГО\фото для открыток\школа летом.tif"/>
          <p:cNvPicPr>
            <a:picLocks noChangeAspect="1" noChangeArrowheads="1"/>
          </p:cNvPicPr>
          <p:nvPr/>
        </p:nvPicPr>
        <p:blipFill>
          <a:blip r:embed="rId2" cstate="print">
            <a:lum bright="46000"/>
          </a:blip>
          <a:srcRect b="4083"/>
          <a:stretch>
            <a:fillRect/>
          </a:stretch>
        </p:blipFill>
        <p:spPr bwMode="auto">
          <a:xfrm>
            <a:off x="523884" y="1571612"/>
            <a:ext cx="8262958" cy="500066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57224" y="1357298"/>
          <a:ext cx="742955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ЗАТО_Звездный_герб без кайм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61978"/>
            <a:ext cx="642942" cy="80956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42976" y="71414"/>
            <a:ext cx="7000924" cy="1285884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 РАСХОДЫ БЮДЖЕТА  ЗАТО ЗВЁЗДНЫЙ </a:t>
            </a:r>
            <a:br>
              <a:rPr lang="ru-RU" sz="2800" b="1" dirty="0"/>
            </a:br>
            <a:r>
              <a:rPr lang="ru-RU" sz="2800" b="1" dirty="0"/>
              <a:t>НА ОБРАЗОВАНИЕ  </a:t>
            </a:r>
            <a:br>
              <a:rPr lang="ru-RU" sz="2800" b="1" dirty="0"/>
            </a:br>
            <a:r>
              <a:rPr lang="ru-RU" sz="2800" b="1"/>
              <a:t>ЗА 2015-2017 </a:t>
            </a:r>
            <a:r>
              <a:rPr lang="ru-RU" sz="2800" b="1" dirty="0"/>
              <a:t>г.г. (млн.руб.)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402</Words>
  <Application>Microsoft Office PowerPoint</Application>
  <PresentationFormat>Экран (4:3)</PresentationFormat>
  <Paragraphs>165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Доходы бюджета ЗАТО Звёздный</vt:lpstr>
      <vt:lpstr>СТРУКТУРА ДОХОДОВ БЮДЖЕТА  ЗАТО ЗВЁЗДНЫЙ ЗА 2016-2017 г.г.</vt:lpstr>
      <vt:lpstr>  ПОСТУПЛЕНИЯ СОБСТВЕННЫХ ДОХОДОВ В БЮДЖЕТ ЗАТО ЗВЁЗДНЫЙ В 2015-2017 г.г. (млн.руб.)</vt:lpstr>
      <vt:lpstr> Структура налоговых доходов бюджета  ЗАТО Звёздный в 2017 году (млн.руб.)</vt:lpstr>
      <vt:lpstr> Структура неналоговых доходов бюджета ЗАТО Звёздный в 2017 году (млн.руб.)</vt:lpstr>
      <vt:lpstr>РАСХОДЫ БЮДЖЕТА ЗАТО ЗВЁЗДНЫЙ</vt:lpstr>
      <vt:lpstr>СТРУКТУРА РАСХОДОВ БЮДЖЕТА  ЗАТО ЗВЁЗДНЫЙ ЗА 2016-2017 г.г.  В РАЗРЕЗЕ ОТРАСЛЕЙ</vt:lpstr>
      <vt:lpstr> РАСХОДЫ БЮДЖЕТА  ЗАТО ЗВЁЗДНЫЙ  НА ОБРАЗОВАНИЕ   ЗА 2015-2017 г.г. (млн.руб.)</vt:lpstr>
      <vt:lpstr> РАСХОДЫ  БЮДЖЕТА ЗАТО ЗВЁЗДНЫЙ  ЗА 2017 ГОД</vt:lpstr>
      <vt:lpstr> Основные расходы  «бюджета развития» ЗАТО Звёздный за 2017 год</vt:lpstr>
      <vt:lpstr> Привлечение средств из  бюджетов других уровней (млн.рублей)</vt:lpstr>
      <vt:lpstr> ИСПОЛНЕНИЕ БЮДЖЕТА ЗАТО ЗВЁЗДНЫЙ  ЗА 2017 ГОД В РАЗРЕЗЕ ОТРАСЛЕЙ</vt:lpstr>
      <vt:lpstr> ИСПОЛНЕНИЕ БЮДЖЕТА ЗАТО ЗВЁЗДНЫЙ  ЗА 2017 ГОД В РАЗРЕЗЕ ОТРАСЛЕЙ</vt:lpstr>
    </vt:vector>
  </TitlesOfParts>
  <Company>Администрация ЗАТО Звёздный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Администрация ЗАТО Звёздный</dc:creator>
  <cp:lastModifiedBy>62</cp:lastModifiedBy>
  <cp:revision>149</cp:revision>
  <dcterms:created xsi:type="dcterms:W3CDTF">2014-02-27T09:42:07Z</dcterms:created>
  <dcterms:modified xsi:type="dcterms:W3CDTF">2019-03-07T09:16:38Z</dcterms:modified>
</cp:coreProperties>
</file>